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301" r:id="rId2"/>
    <p:sldId id="258" r:id="rId3"/>
    <p:sldId id="259" r:id="rId4"/>
    <p:sldId id="260" r:id="rId5"/>
    <p:sldId id="261" r:id="rId6"/>
    <p:sldId id="302" r:id="rId7"/>
    <p:sldId id="307" r:id="rId8"/>
    <p:sldId id="262" r:id="rId9"/>
    <p:sldId id="263" r:id="rId10"/>
    <p:sldId id="264" r:id="rId11"/>
    <p:sldId id="265" r:id="rId12"/>
    <p:sldId id="266" r:id="rId13"/>
    <p:sldId id="267" r:id="rId14"/>
    <p:sldId id="304" r:id="rId15"/>
    <p:sldId id="305" r:id="rId16"/>
    <p:sldId id="306" r:id="rId17"/>
    <p:sldId id="308" r:id="rId18"/>
    <p:sldId id="309" r:id="rId19"/>
    <p:sldId id="310" r:id="rId20"/>
    <p:sldId id="311" r:id="rId21"/>
    <p:sldId id="312" r:id="rId22"/>
    <p:sldId id="314" r:id="rId23"/>
    <p:sldId id="315" r:id="rId24"/>
    <p:sldId id="316" r:id="rId25"/>
    <p:sldId id="268" r:id="rId26"/>
    <p:sldId id="317" r:id="rId27"/>
    <p:sldId id="318" r:id="rId28"/>
    <p:sldId id="313" r:id="rId29"/>
    <p:sldId id="319" r:id="rId30"/>
    <p:sldId id="303" r:id="rId31"/>
    <p:sldId id="269" r:id="rId32"/>
    <p:sldId id="320" r:id="rId33"/>
    <p:sldId id="321" r:id="rId34"/>
    <p:sldId id="322" r:id="rId35"/>
    <p:sldId id="323" r:id="rId36"/>
    <p:sldId id="324" r:id="rId37"/>
    <p:sldId id="325" r:id="rId38"/>
    <p:sldId id="326" r:id="rId39"/>
    <p:sldId id="327"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328" r:id="rId68"/>
    <p:sldId id="329" r:id="rId69"/>
    <p:sldId id="297" r:id="rId70"/>
    <p:sldId id="298" r:id="rId71"/>
    <p:sldId id="299" r:id="rId7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4DE89-FC4F-429B-BF78-4B299AF7A937}" v="2" dt="2023-11-07T22:59:01.13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355" autoAdjust="0"/>
  </p:normalViewPr>
  <p:slideViewPr>
    <p:cSldViewPr>
      <p:cViewPr varScale="1">
        <p:scale>
          <a:sx n="56" d="100"/>
          <a:sy n="56" d="100"/>
        </p:scale>
        <p:origin x="2218"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MUÑOZ CAÑON" userId="29f64d73-8b12-4c53-a9f3-1c223397a229" providerId="ADAL" clId="{CF44DE89-FC4F-429B-BF78-4B299AF7A937}"/>
    <pc:docChg chg="undo custSel addSld delSld modSld">
      <pc:chgData name="NORBEY DANILO MUÑOZ CAÑON" userId="29f64d73-8b12-4c53-a9f3-1c223397a229" providerId="ADAL" clId="{CF44DE89-FC4F-429B-BF78-4B299AF7A937}" dt="2023-11-08T18:07:41.005" v="85" actId="20577"/>
      <pc:docMkLst>
        <pc:docMk/>
      </pc:docMkLst>
      <pc:sldChg chg="modNotesTx">
        <pc:chgData name="NORBEY DANILO MUÑOZ CAÑON" userId="29f64d73-8b12-4c53-a9f3-1c223397a229" providerId="ADAL" clId="{CF44DE89-FC4F-429B-BF78-4B299AF7A937}" dt="2023-11-08T18:07:41.005" v="85" actId="20577"/>
        <pc:sldMkLst>
          <pc:docMk/>
          <pc:sldMk cId="0" sldId="298"/>
        </pc:sldMkLst>
      </pc:sldChg>
      <pc:sldChg chg="modSp mod">
        <pc:chgData name="NORBEY DANILO MUÑOZ CAÑON" userId="29f64d73-8b12-4c53-a9f3-1c223397a229" providerId="ADAL" clId="{CF44DE89-FC4F-429B-BF78-4B299AF7A937}" dt="2023-11-07T22:50:17.275" v="1" actId="20577"/>
        <pc:sldMkLst>
          <pc:docMk/>
          <pc:sldMk cId="0" sldId="299"/>
        </pc:sldMkLst>
        <pc:spChg chg="mod">
          <ac:chgData name="NORBEY DANILO MUÑOZ CAÑON" userId="29f64d73-8b12-4c53-a9f3-1c223397a229" providerId="ADAL" clId="{CF44DE89-FC4F-429B-BF78-4B299AF7A937}" dt="2023-11-07T22:50:17.275" v="1" actId="20577"/>
          <ac:spMkLst>
            <pc:docMk/>
            <pc:sldMk cId="0" sldId="299"/>
            <ac:spMk id="7" creationId="{00000000-0000-0000-0000-000000000000}"/>
          </ac:spMkLst>
        </pc:spChg>
      </pc:sldChg>
      <pc:sldChg chg="modNotesTx">
        <pc:chgData name="NORBEY DANILO MUÑOZ CAÑON" userId="29f64d73-8b12-4c53-a9f3-1c223397a229" providerId="ADAL" clId="{CF44DE89-FC4F-429B-BF78-4B299AF7A937}" dt="2023-11-07T22:58:51.553" v="49"/>
        <pc:sldMkLst>
          <pc:docMk/>
          <pc:sldMk cId="20580911" sldId="313"/>
        </pc:sldMkLst>
      </pc:sldChg>
      <pc:sldChg chg="modNotesTx">
        <pc:chgData name="NORBEY DANILO MUÑOZ CAÑON" userId="29f64d73-8b12-4c53-a9f3-1c223397a229" providerId="ADAL" clId="{CF44DE89-FC4F-429B-BF78-4B299AF7A937}" dt="2023-11-07T22:57:20.324" v="36" actId="313"/>
        <pc:sldMkLst>
          <pc:docMk/>
          <pc:sldMk cId="4220906412" sldId="314"/>
        </pc:sldMkLst>
      </pc:sldChg>
      <pc:sldChg chg="modNotesTx">
        <pc:chgData name="NORBEY DANILO MUÑOZ CAÑON" userId="29f64d73-8b12-4c53-a9f3-1c223397a229" providerId="ADAL" clId="{CF44DE89-FC4F-429B-BF78-4B299AF7A937}" dt="2023-11-07T22:57:52.707" v="46" actId="20577"/>
        <pc:sldMkLst>
          <pc:docMk/>
          <pc:sldMk cId="390154934" sldId="315"/>
        </pc:sldMkLst>
      </pc:sldChg>
      <pc:sldChg chg="modNotesTx">
        <pc:chgData name="NORBEY DANILO MUÑOZ CAÑON" userId="29f64d73-8b12-4c53-a9f3-1c223397a229" providerId="ADAL" clId="{CF44DE89-FC4F-429B-BF78-4B299AF7A937}" dt="2023-11-07T22:58:40.511" v="48" actId="20577"/>
        <pc:sldMkLst>
          <pc:docMk/>
          <pc:sldMk cId="1572058177" sldId="317"/>
        </pc:sldMkLst>
      </pc:sldChg>
      <pc:sldChg chg="modNotesTx">
        <pc:chgData name="NORBEY DANILO MUÑOZ CAÑON" userId="29f64d73-8b12-4c53-a9f3-1c223397a229" providerId="ADAL" clId="{CF44DE89-FC4F-429B-BF78-4B299AF7A937}" dt="2023-11-07T22:59:17.824" v="52"/>
        <pc:sldMkLst>
          <pc:docMk/>
          <pc:sldMk cId="213931458" sldId="319"/>
        </pc:sldMkLst>
      </pc:sldChg>
      <pc:sldChg chg="modNotesTx">
        <pc:chgData name="NORBEY DANILO MUÑOZ CAÑON" userId="29f64d73-8b12-4c53-a9f3-1c223397a229" providerId="ADAL" clId="{CF44DE89-FC4F-429B-BF78-4B299AF7A937}" dt="2023-11-07T22:59:57.360" v="55" actId="20577"/>
        <pc:sldMkLst>
          <pc:docMk/>
          <pc:sldMk cId="1885223652" sldId="320"/>
        </pc:sldMkLst>
      </pc:sldChg>
      <pc:sldChg chg="add del">
        <pc:chgData name="NORBEY DANILO MUÑOZ CAÑON" userId="29f64d73-8b12-4c53-a9f3-1c223397a229" providerId="ADAL" clId="{CF44DE89-FC4F-429B-BF78-4B299AF7A937}" dt="2023-11-07T22:59:15.634" v="51" actId="2890"/>
        <pc:sldMkLst>
          <pc:docMk/>
          <pc:sldMk cId="3159366130" sldId="3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AF779F09-122C-44F3-94F3-FC562CC25509}" type="datetimeFigureOut">
              <a:rPr lang="es-CO" smtClean="0"/>
              <a:t>8/11/2023</a:t>
            </a:fld>
            <a:endParaRPr lang="es-CO"/>
          </a:p>
        </p:txBody>
      </p:sp>
      <p:sp>
        <p:nvSpPr>
          <p:cNvPr id="4" name="Marcador de imagen de diapositiva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562D3AD-51A5-4806-8AAE-4813CC7A262C}" type="slidenum">
              <a:rPr lang="es-CO" smtClean="0"/>
              <a:t>‹Nº›</a:t>
            </a:fld>
            <a:endParaRPr lang="es-CO"/>
          </a:p>
        </p:txBody>
      </p:sp>
    </p:spTree>
    <p:extLst>
      <p:ext uri="{BB962C8B-B14F-4D97-AF65-F5344CB8AC3E}">
        <p14:creationId xmlns:p14="http://schemas.microsoft.com/office/powerpoint/2010/main" val="3312976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63636"/>
                </a:solidFill>
                <a:effectLst/>
                <a:latin typeface="Open Sans" panose="020B0606030504020204" pitchFamily="34" charset="0"/>
              </a:rPr>
              <a:t>Concurrencia y paralelismo son conceptos relacionados, pero con un importante matiz de diferencia entre ellos. Es por esto que muy a menudo se confunden y se utilizan erróneamente. </a:t>
            </a:r>
          </a:p>
          <a:p>
            <a:endParaRPr lang="es-ES" b="0" i="0" dirty="0">
              <a:solidFill>
                <a:srgbClr val="363636"/>
              </a:solidFill>
              <a:effectLst/>
              <a:latin typeface="Open Sans" panose="020B0606030504020204" pitchFamily="34" charset="0"/>
            </a:endParaRPr>
          </a:p>
          <a:p>
            <a:pPr algn="l">
              <a:buFont typeface="Arial" panose="020B0604020202020204" pitchFamily="34" charset="0"/>
              <a:buChar char="•"/>
            </a:pPr>
            <a:r>
              <a:rPr lang="es-ES" b="1" i="0" dirty="0">
                <a:solidFill>
                  <a:srgbClr val="363636"/>
                </a:solidFill>
                <a:effectLst/>
                <a:latin typeface="Open Sans" panose="020B0606030504020204" pitchFamily="34" charset="0"/>
              </a:rPr>
              <a:t>Concurrencia</a:t>
            </a:r>
            <a:r>
              <a:rPr lang="es-ES" b="0" i="0" dirty="0">
                <a:solidFill>
                  <a:srgbClr val="363636"/>
                </a:solidFill>
                <a:effectLst/>
                <a:latin typeface="Open Sans" panose="020B0606030504020204" pitchFamily="34" charset="0"/>
              </a:rPr>
              <a:t>: cuando dos o más tareas progresan simultáneamente.</a:t>
            </a:r>
          </a:p>
          <a:p>
            <a:pPr algn="l">
              <a:buFont typeface="Arial" panose="020B0604020202020204" pitchFamily="34" charset="0"/>
              <a:buChar char="•"/>
            </a:pPr>
            <a:r>
              <a:rPr lang="es-ES" b="1" i="0" dirty="0">
                <a:solidFill>
                  <a:srgbClr val="363636"/>
                </a:solidFill>
                <a:effectLst/>
                <a:latin typeface="Open Sans" panose="020B0606030504020204" pitchFamily="34" charset="0"/>
              </a:rPr>
              <a:t>Paralelismo</a:t>
            </a:r>
            <a:r>
              <a:rPr lang="es-ES" b="0" i="0" dirty="0">
                <a:solidFill>
                  <a:srgbClr val="363636"/>
                </a:solidFill>
                <a:effectLst/>
                <a:latin typeface="Open Sans" panose="020B0606030504020204" pitchFamily="34" charset="0"/>
              </a:rPr>
              <a:t>: cuando dos o más tareas se ejecutan, literalmente, a la vez, en el mismo instante de tiempo.</a:t>
            </a:r>
          </a:p>
          <a:p>
            <a:pPr algn="l">
              <a:buFont typeface="Arial" panose="020B0604020202020204" pitchFamily="34" charset="0"/>
              <a:buChar char="•"/>
            </a:pPr>
            <a:endParaRPr lang="es-ES" b="0" i="0" dirty="0">
              <a:solidFill>
                <a:srgbClr val="363636"/>
              </a:solidFill>
              <a:effectLst/>
              <a:latin typeface="Open Sans" panose="020B0606030504020204" pitchFamily="34" charset="0"/>
            </a:endParaRPr>
          </a:p>
          <a:p>
            <a:pPr algn="l">
              <a:buFont typeface="Arial" panose="020B0604020202020204" pitchFamily="34" charset="0"/>
              <a:buNone/>
            </a:pPr>
            <a:r>
              <a:rPr lang="es-ES" b="0" i="0" dirty="0">
                <a:solidFill>
                  <a:srgbClr val="363636"/>
                </a:solidFill>
                <a:effectLst/>
                <a:latin typeface="Open Sans" panose="020B0606030504020204" pitchFamily="34" charset="0"/>
              </a:rPr>
              <a:t>Nótese: que varias tareas </a:t>
            </a:r>
            <a:r>
              <a:rPr lang="es-ES" b="1" i="0" dirty="0">
                <a:solidFill>
                  <a:srgbClr val="363636"/>
                </a:solidFill>
                <a:effectLst/>
                <a:latin typeface="Open Sans" panose="020B0606030504020204" pitchFamily="34" charset="0"/>
              </a:rPr>
              <a:t>progresen</a:t>
            </a:r>
            <a:r>
              <a:rPr lang="es-ES" b="0" i="0" dirty="0">
                <a:solidFill>
                  <a:srgbClr val="363636"/>
                </a:solidFill>
                <a:effectLst/>
                <a:latin typeface="Open Sans" panose="020B0606030504020204" pitchFamily="34" charset="0"/>
              </a:rPr>
              <a:t> simultáneamente no tiene por qué significar que sucedan al mismo tiempo. Mientras que la concurrencia aborda un problema más general, el paralelismo es un </a:t>
            </a:r>
            <a:r>
              <a:rPr lang="es-ES" b="0" i="0" dirty="0" err="1">
                <a:solidFill>
                  <a:srgbClr val="363636"/>
                </a:solidFill>
                <a:effectLst/>
                <a:latin typeface="Open Sans" panose="020B0606030504020204" pitchFamily="34" charset="0"/>
              </a:rPr>
              <a:t>sub-caso</a:t>
            </a:r>
            <a:r>
              <a:rPr lang="es-ES" b="0" i="0" dirty="0">
                <a:solidFill>
                  <a:srgbClr val="363636"/>
                </a:solidFill>
                <a:effectLst/>
                <a:latin typeface="Open Sans" panose="020B0606030504020204" pitchFamily="34" charset="0"/>
              </a:rPr>
              <a:t> de la concurrencia donde las cosas suceden exactamente al mismo tiempo.</a:t>
            </a:r>
          </a:p>
          <a:p>
            <a:endParaRPr lang="es-ES" b="0" i="0" dirty="0">
              <a:solidFill>
                <a:srgbClr val="363636"/>
              </a:solidFill>
              <a:effectLst/>
              <a:latin typeface="Open Sans" panose="020B0606030504020204" pitchFamily="34" charset="0"/>
            </a:endParaRPr>
          </a:p>
          <a:p>
            <a:r>
              <a:rPr lang="es-ES" b="0" i="0" dirty="0">
                <a:solidFill>
                  <a:srgbClr val="363636"/>
                </a:solidFill>
                <a:effectLst/>
                <a:latin typeface="Open Sans" panose="020B0606030504020204" pitchFamily="34" charset="0"/>
              </a:rPr>
              <a:t>Mucha gente aún sigue creyendo que la concurrencia implica necesariamente más de un </a:t>
            </a:r>
            <a:r>
              <a:rPr lang="es-ES" b="0" i="1" dirty="0" err="1">
                <a:solidFill>
                  <a:srgbClr val="363636"/>
                </a:solidFill>
                <a:effectLst/>
                <a:latin typeface="Open Sans" panose="020B0606030504020204" pitchFamily="34" charset="0"/>
              </a:rPr>
              <a:t>thread</a:t>
            </a:r>
            <a:r>
              <a:rPr lang="es-ES" b="0" i="0" dirty="0">
                <a:solidFill>
                  <a:srgbClr val="363636"/>
                </a:solidFill>
                <a:effectLst/>
                <a:latin typeface="Open Sans" panose="020B0606030504020204" pitchFamily="34" charset="0"/>
              </a:rPr>
              <a:t>. </a:t>
            </a:r>
            <a:r>
              <a:rPr lang="es-ES" b="1" i="0" dirty="0">
                <a:solidFill>
                  <a:srgbClr val="363636"/>
                </a:solidFill>
                <a:effectLst/>
                <a:latin typeface="Open Sans" panose="020B0606030504020204" pitchFamily="34" charset="0"/>
              </a:rPr>
              <a:t>Esto no es cierto</a:t>
            </a:r>
            <a:r>
              <a:rPr lang="es-ES" b="0" i="0" dirty="0">
                <a:solidFill>
                  <a:srgbClr val="363636"/>
                </a:solidFill>
                <a:effectLst/>
                <a:latin typeface="Open Sans" panose="020B0606030504020204" pitchFamily="34" charset="0"/>
              </a:rPr>
              <a:t>. El entrelazado (o multiplexado), por ejemplo, es un mecanismo común para implementar concurrencia en escenarios donde los recursos son limitados. Piensa en cualquier sistema operativo moderno haciendo multitarea con un único </a:t>
            </a:r>
            <a:r>
              <a:rPr lang="es-ES" b="0" i="1" dirty="0" err="1">
                <a:solidFill>
                  <a:srgbClr val="363636"/>
                </a:solidFill>
                <a:effectLst/>
                <a:latin typeface="Open Sans" panose="020B0606030504020204" pitchFamily="34" charset="0"/>
              </a:rPr>
              <a:t>core</a:t>
            </a:r>
            <a:r>
              <a:rPr lang="es-ES" b="0" i="0" dirty="0">
                <a:solidFill>
                  <a:srgbClr val="363636"/>
                </a:solidFill>
                <a:effectLst/>
                <a:latin typeface="Open Sans" panose="020B0606030504020204" pitchFamily="34" charset="0"/>
              </a:rPr>
              <a:t>. Simplemente trocea las tareas en tareas más pequeñas y las entrelaza, de modo que cada una de ellas se ejecutará durante un breve instante. Sin embargo, a largo plazo, la impresión es que todas progresan a la vez.</a:t>
            </a:r>
          </a:p>
          <a:p>
            <a:endParaRPr lang="es-ES" b="0" i="0" dirty="0">
              <a:solidFill>
                <a:srgbClr val="363636"/>
              </a:solidFill>
              <a:effectLst/>
              <a:latin typeface="Open Sans" panose="020B0606030504020204" pitchFamily="34" charset="0"/>
            </a:endParaRPr>
          </a:p>
          <a:p>
            <a:pPr algn="l">
              <a:buFont typeface="Arial" panose="020B0604020202020204" pitchFamily="34" charset="0"/>
              <a:buChar char="•"/>
            </a:pPr>
            <a:r>
              <a:rPr lang="es-ES" b="1" i="0" dirty="0">
                <a:solidFill>
                  <a:srgbClr val="363636"/>
                </a:solidFill>
                <a:effectLst/>
                <a:latin typeface="Open Sans" panose="020B0606030504020204" pitchFamily="34" charset="0"/>
              </a:rPr>
              <a:t>Escenario 1</a:t>
            </a:r>
            <a:r>
              <a:rPr lang="es-ES" b="0" i="0" dirty="0">
                <a:solidFill>
                  <a:srgbClr val="363636"/>
                </a:solidFill>
                <a:effectLst/>
                <a:latin typeface="Open Sans" panose="020B0606030504020204" pitchFamily="34" charset="0"/>
              </a:rPr>
              <a:t>: no es ni concurrente ni paralelo. Es simplemente una ejecución secuencial, primero una tarea, después la siguiente.</a:t>
            </a:r>
          </a:p>
          <a:p>
            <a:pPr algn="l">
              <a:buFont typeface="Arial" panose="020B0604020202020204" pitchFamily="34" charset="0"/>
              <a:buChar char="•"/>
            </a:pPr>
            <a:r>
              <a:rPr lang="es-ES" b="1" i="0" dirty="0">
                <a:solidFill>
                  <a:srgbClr val="363636"/>
                </a:solidFill>
                <a:effectLst/>
                <a:latin typeface="Open Sans" panose="020B0606030504020204" pitchFamily="34" charset="0"/>
              </a:rPr>
              <a:t>Escenario 2</a:t>
            </a:r>
            <a:r>
              <a:rPr lang="es-ES" b="0" i="0" dirty="0">
                <a:solidFill>
                  <a:srgbClr val="363636"/>
                </a:solidFill>
                <a:effectLst/>
                <a:latin typeface="Open Sans" panose="020B0606030504020204" pitchFamily="34" charset="0"/>
              </a:rPr>
              <a:t>, </a:t>
            </a:r>
            <a:r>
              <a:rPr lang="es-ES" b="1" i="0" dirty="0">
                <a:solidFill>
                  <a:srgbClr val="363636"/>
                </a:solidFill>
                <a:effectLst/>
                <a:latin typeface="Open Sans" panose="020B0606030504020204" pitchFamily="34" charset="0"/>
              </a:rPr>
              <a:t>3</a:t>
            </a:r>
            <a:r>
              <a:rPr lang="es-ES" b="0" i="0" dirty="0">
                <a:solidFill>
                  <a:srgbClr val="363636"/>
                </a:solidFill>
                <a:effectLst/>
                <a:latin typeface="Open Sans" panose="020B0606030504020204" pitchFamily="34" charset="0"/>
              </a:rPr>
              <a:t> y </a:t>
            </a:r>
            <a:r>
              <a:rPr lang="es-ES" b="1" i="0" dirty="0">
                <a:solidFill>
                  <a:srgbClr val="363636"/>
                </a:solidFill>
                <a:effectLst/>
                <a:latin typeface="Open Sans" panose="020B0606030504020204" pitchFamily="34" charset="0"/>
              </a:rPr>
              <a:t>4</a:t>
            </a:r>
            <a:r>
              <a:rPr lang="es-ES" b="0" i="0" dirty="0">
                <a:solidFill>
                  <a:srgbClr val="363636"/>
                </a:solidFill>
                <a:effectLst/>
                <a:latin typeface="Open Sans" panose="020B0606030504020204" pitchFamily="34" charset="0"/>
              </a:rPr>
              <a:t>: son escenarios donde se ilustra la concurrencia bajo distintas técnicas:</a:t>
            </a:r>
          </a:p>
          <a:p>
            <a:pPr marL="742950" lvl="1" indent="-285750" algn="l">
              <a:buFont typeface="Arial" panose="020B0604020202020204" pitchFamily="34" charset="0"/>
              <a:buChar char="•"/>
            </a:pPr>
            <a:r>
              <a:rPr lang="es-ES" b="1" i="0" dirty="0">
                <a:solidFill>
                  <a:srgbClr val="363636"/>
                </a:solidFill>
                <a:effectLst/>
                <a:latin typeface="Open Sans" panose="020B0606030504020204" pitchFamily="34" charset="0"/>
              </a:rPr>
              <a:t>Escenario 3</a:t>
            </a:r>
            <a:r>
              <a:rPr lang="es-ES" b="0" i="0" dirty="0">
                <a:solidFill>
                  <a:srgbClr val="363636"/>
                </a:solidFill>
                <a:effectLst/>
                <a:latin typeface="Open Sans" panose="020B0606030504020204" pitchFamily="34" charset="0"/>
              </a:rPr>
              <a:t>: muestra como la concurrencia puede conseguirse con un único </a:t>
            </a:r>
            <a:r>
              <a:rPr lang="es-ES" b="0" i="1" dirty="0" err="1">
                <a:solidFill>
                  <a:srgbClr val="363636"/>
                </a:solidFill>
                <a:effectLst/>
                <a:latin typeface="Open Sans" panose="020B0606030504020204" pitchFamily="34" charset="0"/>
              </a:rPr>
              <a:t>thread</a:t>
            </a:r>
            <a:r>
              <a:rPr lang="es-ES" b="0" i="0" dirty="0">
                <a:solidFill>
                  <a:srgbClr val="363636"/>
                </a:solidFill>
                <a:effectLst/>
                <a:latin typeface="Open Sans" panose="020B0606030504020204" pitchFamily="34" charset="0"/>
              </a:rPr>
              <a:t>. Pequeñas porciones de cada tarea se entrelazan para que ambas mantengan un progreso constante. Esto es posible siempre y cuando las tareas puedan descompuestas en subtareas más simples.</a:t>
            </a:r>
          </a:p>
          <a:p>
            <a:pPr marL="742950" lvl="1" indent="-285750" algn="l">
              <a:buFont typeface="Arial" panose="020B0604020202020204" pitchFamily="34" charset="0"/>
              <a:buChar char="•"/>
            </a:pPr>
            <a:r>
              <a:rPr lang="es-ES" b="1" i="0" dirty="0">
                <a:solidFill>
                  <a:srgbClr val="363636"/>
                </a:solidFill>
                <a:effectLst/>
                <a:latin typeface="Open Sans" panose="020B0606030504020204" pitchFamily="34" charset="0"/>
              </a:rPr>
              <a:t>Escenario 2</a:t>
            </a:r>
            <a:r>
              <a:rPr lang="es-ES" b="0" i="0" dirty="0">
                <a:solidFill>
                  <a:srgbClr val="363636"/>
                </a:solidFill>
                <a:effectLst/>
                <a:latin typeface="Open Sans" panose="020B0606030504020204" pitchFamily="34" charset="0"/>
              </a:rPr>
              <a:t> y </a:t>
            </a:r>
            <a:r>
              <a:rPr lang="es-ES" b="1" i="0" dirty="0">
                <a:solidFill>
                  <a:srgbClr val="363636"/>
                </a:solidFill>
                <a:effectLst/>
                <a:latin typeface="Open Sans" panose="020B0606030504020204" pitchFamily="34" charset="0"/>
              </a:rPr>
              <a:t>4</a:t>
            </a:r>
            <a:r>
              <a:rPr lang="es-ES" b="0" i="0" dirty="0">
                <a:solidFill>
                  <a:srgbClr val="363636"/>
                </a:solidFill>
                <a:effectLst/>
                <a:latin typeface="Open Sans" panose="020B0606030504020204" pitchFamily="34" charset="0"/>
              </a:rPr>
              <a:t>: ilustran paralelismo, utilizando múltiples </a:t>
            </a:r>
            <a:r>
              <a:rPr lang="es-ES" b="0" i="1" dirty="0" err="1">
                <a:solidFill>
                  <a:srgbClr val="363636"/>
                </a:solidFill>
                <a:effectLst/>
                <a:latin typeface="Open Sans" panose="020B0606030504020204" pitchFamily="34" charset="0"/>
              </a:rPr>
              <a:t>threads</a:t>
            </a:r>
            <a:r>
              <a:rPr lang="es-ES" b="0" i="0" dirty="0">
                <a:solidFill>
                  <a:srgbClr val="363636"/>
                </a:solidFill>
                <a:effectLst/>
                <a:latin typeface="Open Sans" panose="020B0606030504020204" pitchFamily="34" charset="0"/>
              </a:rPr>
              <a:t> donde las tareas o subtareas corren en paralelo exactamente al mismo tiempo. A nivel de </a:t>
            </a:r>
            <a:r>
              <a:rPr lang="es-ES" b="0" i="1" dirty="0" err="1">
                <a:solidFill>
                  <a:srgbClr val="363636"/>
                </a:solidFill>
                <a:effectLst/>
                <a:latin typeface="Open Sans" panose="020B0606030504020204" pitchFamily="34" charset="0"/>
              </a:rPr>
              <a:t>thread</a:t>
            </a:r>
            <a:r>
              <a:rPr lang="es-ES" b="0" i="0" dirty="0">
                <a:solidFill>
                  <a:srgbClr val="363636"/>
                </a:solidFill>
                <a:effectLst/>
                <a:latin typeface="Open Sans" panose="020B0606030504020204" pitchFamily="34" charset="0"/>
              </a:rPr>
              <a:t>, el escenario </a:t>
            </a:r>
            <a:r>
              <a:rPr lang="es-ES" b="1" i="0" dirty="0">
                <a:solidFill>
                  <a:srgbClr val="363636"/>
                </a:solidFill>
                <a:effectLst/>
                <a:latin typeface="Open Sans" panose="020B0606030504020204" pitchFamily="34" charset="0"/>
              </a:rPr>
              <a:t>2</a:t>
            </a:r>
            <a:r>
              <a:rPr lang="es-ES" b="0" i="0" dirty="0">
                <a:solidFill>
                  <a:srgbClr val="363636"/>
                </a:solidFill>
                <a:effectLst/>
                <a:latin typeface="Open Sans" panose="020B0606030504020204" pitchFamily="34" charset="0"/>
              </a:rPr>
              <a:t> es secuencial, mientras que </a:t>
            </a:r>
            <a:r>
              <a:rPr lang="es-ES" b="1" i="0" dirty="0">
                <a:solidFill>
                  <a:srgbClr val="363636"/>
                </a:solidFill>
                <a:effectLst/>
                <a:latin typeface="Open Sans" panose="020B0606030504020204" pitchFamily="34" charset="0"/>
              </a:rPr>
              <a:t>4</a:t>
            </a:r>
            <a:r>
              <a:rPr lang="es-ES" b="0" i="0" dirty="0">
                <a:solidFill>
                  <a:srgbClr val="363636"/>
                </a:solidFill>
                <a:effectLst/>
                <a:latin typeface="Open Sans" panose="020B0606030504020204" pitchFamily="34" charset="0"/>
              </a:rPr>
              <a:t> aplica entrelazado.</a:t>
            </a:r>
          </a:p>
          <a:p>
            <a:endParaRPr lang="es-ES" b="0" i="0" dirty="0">
              <a:solidFill>
                <a:srgbClr val="363636"/>
              </a:solidFill>
              <a:effectLst/>
              <a:latin typeface="Open Sans" panose="020B0606030504020204" pitchFamily="34" charset="0"/>
            </a:endParaRPr>
          </a:p>
          <a:p>
            <a:endParaRPr lang="es-CO" dirty="0"/>
          </a:p>
        </p:txBody>
      </p:sp>
      <p:sp>
        <p:nvSpPr>
          <p:cNvPr id="4" name="Marcador de número de diapositiva 3"/>
          <p:cNvSpPr>
            <a:spLocks noGrp="1"/>
          </p:cNvSpPr>
          <p:nvPr>
            <p:ph type="sldNum" sz="quarter" idx="5"/>
          </p:nvPr>
        </p:nvSpPr>
        <p:spPr/>
        <p:txBody>
          <a:bodyPr/>
          <a:lstStyle/>
          <a:p>
            <a:fld id="{E562D3AD-51A5-4806-8AAE-4813CC7A262C}" type="slidenum">
              <a:rPr lang="es-CO" smtClean="0"/>
              <a:t>22</a:t>
            </a:fld>
            <a:endParaRPr lang="es-CO"/>
          </a:p>
        </p:txBody>
      </p:sp>
    </p:spTree>
    <p:extLst>
      <p:ext uri="{BB962C8B-B14F-4D97-AF65-F5344CB8AC3E}">
        <p14:creationId xmlns:p14="http://schemas.microsoft.com/office/powerpoint/2010/main" val="2153209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https://lemoncode.net/lemoncode-blog/2018/1/29/javascript-asincrono</a:t>
            </a:r>
          </a:p>
          <a:p>
            <a:endParaRPr lang="es-CO" dirty="0"/>
          </a:p>
        </p:txBody>
      </p:sp>
      <p:sp>
        <p:nvSpPr>
          <p:cNvPr id="4" name="Marcador de número de diapositiva 3"/>
          <p:cNvSpPr>
            <a:spLocks noGrp="1"/>
          </p:cNvSpPr>
          <p:nvPr>
            <p:ph type="sldNum" sz="quarter" idx="5"/>
          </p:nvPr>
        </p:nvSpPr>
        <p:spPr/>
        <p:txBody>
          <a:bodyPr/>
          <a:lstStyle/>
          <a:p>
            <a:fld id="{E562D3AD-51A5-4806-8AAE-4813CC7A262C}" type="slidenum">
              <a:rPr lang="es-CO" smtClean="0"/>
              <a:t>23</a:t>
            </a:fld>
            <a:endParaRPr lang="es-CO"/>
          </a:p>
        </p:txBody>
      </p:sp>
    </p:spTree>
    <p:extLst>
      <p:ext uri="{BB962C8B-B14F-4D97-AF65-F5344CB8AC3E}">
        <p14:creationId xmlns:p14="http://schemas.microsoft.com/office/powerpoint/2010/main" val="2588725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562D3AD-51A5-4806-8AAE-4813CC7A262C}" type="slidenum">
              <a:rPr lang="es-CO" smtClean="0"/>
              <a:t>26</a:t>
            </a:fld>
            <a:endParaRPr lang="es-CO"/>
          </a:p>
        </p:txBody>
      </p:sp>
    </p:spTree>
    <p:extLst>
      <p:ext uri="{BB962C8B-B14F-4D97-AF65-F5344CB8AC3E}">
        <p14:creationId xmlns:p14="http://schemas.microsoft.com/office/powerpoint/2010/main" val="32890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E562D3AD-51A5-4806-8AAE-4813CC7A262C}" type="slidenum">
              <a:rPr lang="es-CO" smtClean="0"/>
              <a:t>28</a:t>
            </a:fld>
            <a:endParaRPr lang="es-CO"/>
          </a:p>
        </p:txBody>
      </p:sp>
    </p:spTree>
    <p:extLst>
      <p:ext uri="{BB962C8B-B14F-4D97-AF65-F5344CB8AC3E}">
        <p14:creationId xmlns:p14="http://schemas.microsoft.com/office/powerpoint/2010/main" val="4061572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a:solidFill>
                  <a:srgbClr val="363636"/>
                </a:solidFill>
                <a:effectLst/>
                <a:latin typeface="Open Sans" panose="020B0606030504020204" pitchFamily="34" charset="0"/>
              </a:rPr>
              <a:t>Según la clasificación anterior, podemos tener operaciones </a:t>
            </a:r>
            <a:r>
              <a:rPr lang="es-ES" b="0" i="1" dirty="0">
                <a:solidFill>
                  <a:srgbClr val="363636"/>
                </a:solidFill>
                <a:effectLst/>
                <a:latin typeface="Open Sans" panose="020B0606030504020204" pitchFamily="34" charset="0"/>
              </a:rPr>
              <a:t>I/O</a:t>
            </a:r>
            <a:r>
              <a:rPr lang="es-ES" b="0" i="0" dirty="0">
                <a:solidFill>
                  <a:srgbClr val="363636"/>
                </a:solidFill>
                <a:effectLst/>
                <a:latin typeface="Open Sans" panose="020B0606030504020204" pitchFamily="34" charset="0"/>
              </a:rPr>
              <a:t> de tipo:</a:t>
            </a:r>
          </a:p>
          <a:p>
            <a:pPr algn="l">
              <a:buFont typeface="Arial" panose="020B0604020202020204" pitchFamily="34" charset="0"/>
              <a:buChar char="•"/>
            </a:pPr>
            <a:r>
              <a:rPr lang="es-ES" b="0" i="0" dirty="0">
                <a:solidFill>
                  <a:srgbClr val="363636"/>
                </a:solidFill>
                <a:effectLst/>
                <a:latin typeface="Open Sans" panose="020B0606030504020204" pitchFamily="34" charset="0"/>
              </a:rPr>
              <a:t>Síncronas y Bloqueantes. Toda la operación se hace de una vez, bloqueando el flujo de ejecución:</a:t>
            </a:r>
          </a:p>
          <a:p>
            <a:pPr marL="742950" lvl="1" indent="-285750" algn="l">
              <a:buFont typeface="Arial" panose="020B0604020202020204" pitchFamily="34" charset="0"/>
              <a:buChar char="•"/>
            </a:pPr>
            <a:r>
              <a:rPr lang="es-ES" b="0" i="0" dirty="0">
                <a:solidFill>
                  <a:srgbClr val="363636"/>
                </a:solidFill>
                <a:effectLst/>
                <a:latin typeface="Open Sans" panose="020B0606030504020204" pitchFamily="34" charset="0"/>
              </a:rPr>
              <a:t>El </a:t>
            </a:r>
            <a:r>
              <a:rPr lang="es-ES" b="0" i="1" dirty="0" err="1">
                <a:solidFill>
                  <a:srgbClr val="363636"/>
                </a:solidFill>
                <a:effectLst/>
                <a:latin typeface="Open Sans" panose="020B0606030504020204" pitchFamily="34" charset="0"/>
              </a:rPr>
              <a:t>thread</a:t>
            </a:r>
            <a:r>
              <a:rPr lang="es-ES" b="0" i="0" dirty="0">
                <a:solidFill>
                  <a:srgbClr val="363636"/>
                </a:solidFill>
                <a:effectLst/>
                <a:latin typeface="Open Sans" panose="020B0606030504020204" pitchFamily="34" charset="0"/>
              </a:rPr>
              <a:t> es bloqueado mientras espera.</a:t>
            </a:r>
          </a:p>
          <a:p>
            <a:pPr marL="742950" lvl="1" indent="-285750" algn="l">
              <a:buFont typeface="Arial" panose="020B0604020202020204" pitchFamily="34" charset="0"/>
              <a:buChar char="•"/>
            </a:pPr>
            <a:r>
              <a:rPr lang="es-ES" b="0" i="0" dirty="0">
                <a:solidFill>
                  <a:srgbClr val="363636"/>
                </a:solidFill>
                <a:effectLst/>
                <a:latin typeface="Open Sans" panose="020B0606030504020204" pitchFamily="34" charset="0"/>
              </a:rPr>
              <a:t>La respuesta se procesa inmediatamente después de terminar la operación.</a:t>
            </a:r>
          </a:p>
          <a:p>
            <a:pPr algn="l">
              <a:buFont typeface="Arial" panose="020B0604020202020204" pitchFamily="34" charset="0"/>
              <a:buChar char="•"/>
            </a:pPr>
            <a:r>
              <a:rPr lang="es-ES" b="0" i="0" dirty="0">
                <a:solidFill>
                  <a:srgbClr val="363636"/>
                </a:solidFill>
                <a:effectLst/>
                <a:latin typeface="Open Sans" panose="020B0606030504020204" pitchFamily="34" charset="0"/>
              </a:rPr>
              <a:t>Síncronas y No-Bloqueantes. Similar a la anterior pero usando alguna técnica de </a:t>
            </a:r>
            <a:r>
              <a:rPr lang="es-ES" b="0" i="1" dirty="0" err="1">
                <a:solidFill>
                  <a:srgbClr val="363636"/>
                </a:solidFill>
                <a:effectLst/>
                <a:latin typeface="Open Sans" panose="020B0606030504020204" pitchFamily="34" charset="0"/>
              </a:rPr>
              <a:t>polling</a:t>
            </a:r>
            <a:r>
              <a:rPr lang="es-ES" b="0" i="0" dirty="0">
                <a:solidFill>
                  <a:srgbClr val="363636"/>
                </a:solidFill>
                <a:effectLst/>
                <a:latin typeface="Open Sans" panose="020B0606030504020204" pitchFamily="34" charset="0"/>
              </a:rPr>
              <a:t> para evitar el bloqueo en la primera fase:</a:t>
            </a:r>
          </a:p>
          <a:p>
            <a:pPr marL="742950" lvl="1" indent="-285750" algn="l">
              <a:buFont typeface="Arial" panose="020B0604020202020204" pitchFamily="34" charset="0"/>
              <a:buChar char="•"/>
            </a:pPr>
            <a:r>
              <a:rPr lang="es-ES" b="0" i="0" dirty="0">
                <a:solidFill>
                  <a:srgbClr val="363636"/>
                </a:solidFill>
                <a:effectLst/>
                <a:latin typeface="Open Sans" panose="020B0606030504020204" pitchFamily="34" charset="0"/>
              </a:rPr>
              <a:t>La llamada devuelve inmediatamente, el </a:t>
            </a:r>
            <a:r>
              <a:rPr lang="es-ES" b="0" i="1" dirty="0" err="1">
                <a:solidFill>
                  <a:srgbClr val="363636"/>
                </a:solidFill>
                <a:effectLst/>
                <a:latin typeface="Open Sans" panose="020B0606030504020204" pitchFamily="34" charset="0"/>
              </a:rPr>
              <a:t>thread</a:t>
            </a:r>
            <a:r>
              <a:rPr lang="es-ES" b="0" i="0" dirty="0">
                <a:solidFill>
                  <a:srgbClr val="363636"/>
                </a:solidFill>
                <a:effectLst/>
                <a:latin typeface="Open Sans" panose="020B0606030504020204" pitchFamily="34" charset="0"/>
              </a:rPr>
              <a:t> no se bloquea. Se necesitarán sucesivos intentos hasta completar la operación.</a:t>
            </a:r>
          </a:p>
          <a:p>
            <a:pPr marL="742950" lvl="1" indent="-285750" algn="l">
              <a:buFont typeface="Arial" panose="020B0604020202020204" pitchFamily="34" charset="0"/>
              <a:buChar char="•"/>
            </a:pPr>
            <a:r>
              <a:rPr lang="es-ES" b="0" i="0" dirty="0">
                <a:solidFill>
                  <a:srgbClr val="363636"/>
                </a:solidFill>
                <a:effectLst/>
                <a:latin typeface="Open Sans" panose="020B0606030504020204" pitchFamily="34" charset="0"/>
              </a:rPr>
              <a:t>La respuesta se procesa inmediatamente después de terminar la operación.</a:t>
            </a:r>
          </a:p>
          <a:p>
            <a:pPr algn="l">
              <a:buFont typeface="Arial" panose="020B0604020202020204" pitchFamily="34" charset="0"/>
              <a:buChar char="•"/>
            </a:pPr>
            <a:r>
              <a:rPr lang="es-ES" b="0" i="0" dirty="0">
                <a:solidFill>
                  <a:srgbClr val="363636"/>
                </a:solidFill>
                <a:effectLst/>
                <a:latin typeface="Open Sans" panose="020B0606030504020204" pitchFamily="34" charset="0"/>
              </a:rPr>
              <a:t>Asíncronas y No-Bloqueantes:</a:t>
            </a:r>
          </a:p>
          <a:p>
            <a:pPr marL="742950" lvl="1" indent="-285750" algn="l">
              <a:buFont typeface="Arial" panose="020B0604020202020204" pitchFamily="34" charset="0"/>
              <a:buChar char="•"/>
            </a:pPr>
            <a:r>
              <a:rPr lang="es-ES" b="0" i="0" dirty="0">
                <a:solidFill>
                  <a:srgbClr val="363636"/>
                </a:solidFill>
                <a:effectLst/>
                <a:latin typeface="Open Sans" panose="020B0606030504020204" pitchFamily="34" charset="0"/>
              </a:rPr>
              <a:t>La petición devuelve inmediatamente para evitar el bloqueo.</a:t>
            </a:r>
          </a:p>
          <a:p>
            <a:pPr marL="742950" lvl="1" indent="-285750" algn="l">
              <a:buFont typeface="Arial" panose="020B0604020202020204" pitchFamily="34" charset="0"/>
              <a:buChar char="•"/>
            </a:pPr>
            <a:r>
              <a:rPr lang="es-ES" b="0" i="0" dirty="0">
                <a:solidFill>
                  <a:srgbClr val="363636"/>
                </a:solidFill>
                <a:effectLst/>
                <a:latin typeface="Open Sans" panose="020B0606030504020204" pitchFamily="34" charset="0"/>
              </a:rPr>
              <a:t>Se envía una notificación una vez que la operación se ha completado. Es entonces cuando la función que procesará la respuesta (</a:t>
            </a:r>
            <a:r>
              <a:rPr lang="es-ES" b="0" i="1" dirty="0" err="1">
                <a:solidFill>
                  <a:srgbClr val="363636"/>
                </a:solidFill>
                <a:effectLst/>
                <a:latin typeface="Open Sans" panose="020B0606030504020204" pitchFamily="34" charset="0"/>
              </a:rPr>
              <a:t>callback</a:t>
            </a:r>
            <a:r>
              <a:rPr lang="es-ES" b="0" i="0" dirty="0">
                <a:solidFill>
                  <a:srgbClr val="363636"/>
                </a:solidFill>
                <a:effectLst/>
                <a:latin typeface="Open Sans" panose="020B0606030504020204" pitchFamily="34" charset="0"/>
              </a:rPr>
              <a:t>) se encola para ser ejecutada en algún momento en nuestra aplicación.</a:t>
            </a:r>
          </a:p>
          <a:p>
            <a:endParaRPr lang="es-CO" dirty="0"/>
          </a:p>
        </p:txBody>
      </p:sp>
      <p:sp>
        <p:nvSpPr>
          <p:cNvPr id="4" name="Marcador de número de diapositiva 3"/>
          <p:cNvSpPr>
            <a:spLocks noGrp="1"/>
          </p:cNvSpPr>
          <p:nvPr>
            <p:ph type="sldNum" sz="quarter" idx="5"/>
          </p:nvPr>
        </p:nvSpPr>
        <p:spPr/>
        <p:txBody>
          <a:bodyPr/>
          <a:lstStyle/>
          <a:p>
            <a:fld id="{E562D3AD-51A5-4806-8AAE-4813CC7A262C}" type="slidenum">
              <a:rPr lang="es-CO" smtClean="0"/>
              <a:t>29</a:t>
            </a:fld>
            <a:endParaRPr lang="es-CO"/>
          </a:p>
        </p:txBody>
      </p:sp>
    </p:spTree>
    <p:extLst>
      <p:ext uri="{BB962C8B-B14F-4D97-AF65-F5344CB8AC3E}">
        <p14:creationId xmlns:p14="http://schemas.microsoft.com/office/powerpoint/2010/main" val="2365138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b="0" i="0" dirty="0" err="1">
                <a:solidFill>
                  <a:srgbClr val="363636"/>
                </a:solidFill>
                <a:effectLst/>
                <a:latin typeface="Open Sans" panose="020B0606030504020204" pitchFamily="34" charset="0"/>
              </a:rPr>
              <a:t>Javascript</a:t>
            </a:r>
            <a:r>
              <a:rPr lang="es-ES" b="0" i="0" dirty="0">
                <a:solidFill>
                  <a:srgbClr val="363636"/>
                </a:solidFill>
                <a:effectLst/>
                <a:latin typeface="Open Sans" panose="020B0606030504020204" pitchFamily="34" charset="0"/>
              </a:rPr>
              <a:t> fue diseñado para ser ejecutado en navegadores, trabajar con peticiones sobre la red y procesar las interacciones de usuario, al tiempo que se mantiene una interfaz fluida. Ser bloqueante o síncrono no ayudaría a conseguir estos objetivos, es por ello que </a:t>
            </a:r>
            <a:r>
              <a:rPr lang="es-ES" b="0" i="0" dirty="0" err="1">
                <a:solidFill>
                  <a:srgbClr val="363636"/>
                </a:solidFill>
                <a:effectLst/>
                <a:latin typeface="Open Sans" panose="020B0606030504020204" pitchFamily="34" charset="0"/>
              </a:rPr>
              <a:t>Javascript</a:t>
            </a:r>
            <a:r>
              <a:rPr lang="es-ES" b="0" i="0" dirty="0">
                <a:solidFill>
                  <a:srgbClr val="363636"/>
                </a:solidFill>
                <a:effectLst/>
                <a:latin typeface="Open Sans" panose="020B0606030504020204" pitchFamily="34" charset="0"/>
              </a:rPr>
              <a:t> ha evolucionado intencionadamente pensando en operaciones de tipo </a:t>
            </a:r>
            <a:r>
              <a:rPr lang="es-ES" b="0" i="1" dirty="0">
                <a:solidFill>
                  <a:srgbClr val="363636"/>
                </a:solidFill>
                <a:effectLst/>
                <a:latin typeface="Open Sans" panose="020B0606030504020204" pitchFamily="34" charset="0"/>
              </a:rPr>
              <a:t>I/O</a:t>
            </a:r>
            <a:r>
              <a:rPr lang="es-ES" b="0" i="0" dirty="0">
                <a:solidFill>
                  <a:srgbClr val="363636"/>
                </a:solidFill>
                <a:effectLst/>
                <a:latin typeface="Open Sans" panose="020B0606030504020204" pitchFamily="34" charset="0"/>
              </a:rPr>
              <a:t>. </a:t>
            </a:r>
          </a:p>
          <a:p>
            <a:pPr algn="l"/>
            <a:endParaRPr lang="es-ES" b="0" i="0">
              <a:solidFill>
                <a:srgbClr val="363636"/>
              </a:solidFill>
              <a:effectLst/>
              <a:latin typeface="Open Sans" panose="020B0606030504020204" pitchFamily="34" charset="0"/>
            </a:endParaRPr>
          </a:p>
          <a:p>
            <a:pPr algn="l"/>
            <a:r>
              <a:rPr lang="es-ES" b="0" i="0">
                <a:solidFill>
                  <a:srgbClr val="363636"/>
                </a:solidFill>
                <a:effectLst/>
                <a:latin typeface="Open Sans" panose="020B0606030504020204" pitchFamily="34" charset="0"/>
              </a:rPr>
              <a:t>Por </a:t>
            </a:r>
            <a:r>
              <a:rPr lang="es-ES" b="0" i="0" dirty="0">
                <a:solidFill>
                  <a:srgbClr val="363636"/>
                </a:solidFill>
                <a:effectLst/>
                <a:latin typeface="Open Sans" panose="020B0606030504020204" pitchFamily="34" charset="0"/>
              </a:rPr>
              <a:t>esta razón:</a:t>
            </a:r>
          </a:p>
          <a:p>
            <a:r>
              <a:rPr lang="es-ES" b="1" dirty="0" err="1">
                <a:effectLst/>
              </a:rPr>
              <a:t>Javascript</a:t>
            </a:r>
            <a:r>
              <a:rPr lang="es-ES" dirty="0">
                <a:effectLst/>
              </a:rPr>
              <a:t> utiliza un modelo </a:t>
            </a:r>
            <a:r>
              <a:rPr lang="es-ES" b="1" dirty="0">
                <a:effectLst/>
              </a:rPr>
              <a:t>asíncrono y no bloqueante</a:t>
            </a:r>
            <a:r>
              <a:rPr lang="es-ES" dirty="0">
                <a:effectLst/>
              </a:rPr>
              <a:t>, con un </a:t>
            </a:r>
            <a:r>
              <a:rPr lang="es-ES" b="1" i="1" dirty="0" err="1">
                <a:effectLst/>
              </a:rPr>
              <a:t>loop</a:t>
            </a:r>
            <a:r>
              <a:rPr lang="es-ES" b="1" dirty="0">
                <a:effectLst/>
              </a:rPr>
              <a:t> de eventos implementado con un único </a:t>
            </a:r>
            <a:r>
              <a:rPr lang="es-ES" b="1" i="1" dirty="0" err="1">
                <a:effectLst/>
              </a:rPr>
              <a:t>thread</a:t>
            </a:r>
            <a:r>
              <a:rPr lang="es-ES" dirty="0">
                <a:effectLst/>
              </a:rPr>
              <a:t> para sus interfaces de entrada/salida.</a:t>
            </a:r>
          </a:p>
          <a:p>
            <a:pPr algn="l"/>
            <a:r>
              <a:rPr lang="es-ES" b="0" i="0" dirty="0">
                <a:solidFill>
                  <a:srgbClr val="363636"/>
                </a:solidFill>
                <a:effectLst/>
                <a:latin typeface="Open Sans" panose="020B0606030504020204" pitchFamily="34" charset="0"/>
              </a:rPr>
              <a:t>Gracias a esta solución, </a:t>
            </a:r>
            <a:r>
              <a:rPr lang="es-ES" b="0" i="0" dirty="0" err="1">
                <a:solidFill>
                  <a:srgbClr val="363636"/>
                </a:solidFill>
                <a:effectLst/>
                <a:latin typeface="Open Sans" panose="020B0606030504020204" pitchFamily="34" charset="0"/>
              </a:rPr>
              <a:t>Javascript</a:t>
            </a:r>
            <a:r>
              <a:rPr lang="es-ES" b="0" i="0" dirty="0">
                <a:solidFill>
                  <a:srgbClr val="363636"/>
                </a:solidFill>
                <a:effectLst/>
                <a:latin typeface="Open Sans" panose="020B0606030504020204" pitchFamily="34" charset="0"/>
              </a:rPr>
              <a:t> es </a:t>
            </a:r>
            <a:r>
              <a:rPr lang="es-ES" b="0" i="0" dirty="0" err="1">
                <a:solidFill>
                  <a:srgbClr val="363636"/>
                </a:solidFill>
                <a:effectLst/>
                <a:latin typeface="Open Sans" panose="020B0606030504020204" pitchFamily="34" charset="0"/>
              </a:rPr>
              <a:t>áltamente</a:t>
            </a:r>
            <a:r>
              <a:rPr lang="es-ES" b="0" i="0" dirty="0">
                <a:solidFill>
                  <a:srgbClr val="363636"/>
                </a:solidFill>
                <a:effectLst/>
                <a:latin typeface="Open Sans" panose="020B0606030504020204" pitchFamily="34" charset="0"/>
              </a:rPr>
              <a:t> concurrente a pesar de emplear un único </a:t>
            </a:r>
            <a:r>
              <a:rPr lang="es-ES" b="0" i="1" dirty="0" err="1">
                <a:solidFill>
                  <a:srgbClr val="363636"/>
                </a:solidFill>
                <a:effectLst/>
                <a:latin typeface="Open Sans" panose="020B0606030504020204" pitchFamily="34" charset="0"/>
              </a:rPr>
              <a:t>thread</a:t>
            </a:r>
            <a:r>
              <a:rPr lang="es-ES" b="0" i="0" dirty="0">
                <a:solidFill>
                  <a:srgbClr val="363636"/>
                </a:solidFill>
                <a:effectLst/>
                <a:latin typeface="Open Sans" panose="020B0606030504020204" pitchFamily="34" charset="0"/>
              </a:rPr>
              <a:t>. Ya conocemos el significado de </a:t>
            </a:r>
            <a:r>
              <a:rPr lang="es-ES" b="0" i="1" dirty="0">
                <a:solidFill>
                  <a:srgbClr val="363636"/>
                </a:solidFill>
                <a:effectLst/>
                <a:latin typeface="Open Sans" panose="020B0606030504020204" pitchFamily="34" charset="0"/>
              </a:rPr>
              <a:t>asíncrono</a:t>
            </a:r>
            <a:r>
              <a:rPr lang="es-ES" b="0" i="0" dirty="0">
                <a:solidFill>
                  <a:srgbClr val="363636"/>
                </a:solidFill>
                <a:effectLst/>
                <a:latin typeface="Open Sans" panose="020B0606030504020204" pitchFamily="34" charset="0"/>
              </a:rPr>
              <a:t> y </a:t>
            </a:r>
            <a:r>
              <a:rPr lang="es-ES" b="0" i="1" dirty="0">
                <a:solidFill>
                  <a:srgbClr val="363636"/>
                </a:solidFill>
                <a:effectLst/>
                <a:latin typeface="Open Sans" panose="020B0606030504020204" pitchFamily="34" charset="0"/>
              </a:rPr>
              <a:t>no bloqueante</a:t>
            </a:r>
            <a:r>
              <a:rPr lang="es-ES" b="0" i="0" dirty="0">
                <a:solidFill>
                  <a:srgbClr val="363636"/>
                </a:solidFill>
                <a:effectLst/>
                <a:latin typeface="Open Sans" panose="020B0606030504020204" pitchFamily="34" charset="0"/>
              </a:rPr>
              <a:t>, pero ¿qué es el </a:t>
            </a:r>
            <a:r>
              <a:rPr lang="es-ES" b="0" i="1" dirty="0" err="1">
                <a:solidFill>
                  <a:srgbClr val="363636"/>
                </a:solidFill>
                <a:effectLst/>
                <a:latin typeface="Open Sans" panose="020B0606030504020204" pitchFamily="34" charset="0"/>
              </a:rPr>
              <a:t>loop</a:t>
            </a:r>
            <a:r>
              <a:rPr lang="es-ES" b="0" i="0" dirty="0">
                <a:solidFill>
                  <a:srgbClr val="363636"/>
                </a:solidFill>
                <a:effectLst/>
                <a:latin typeface="Open Sans" panose="020B0606030504020204" pitchFamily="34" charset="0"/>
              </a:rPr>
              <a:t> de eventos? Este mecanismo será explicado en el siguiente capítulo. Antes, a modo de repaso, veamos el aspecto de una operación </a:t>
            </a:r>
            <a:r>
              <a:rPr lang="es-ES" b="0" i="1" dirty="0">
                <a:solidFill>
                  <a:srgbClr val="363636"/>
                </a:solidFill>
                <a:effectLst/>
                <a:latin typeface="Open Sans" panose="020B0606030504020204" pitchFamily="34" charset="0"/>
              </a:rPr>
              <a:t>I/O</a:t>
            </a:r>
            <a:r>
              <a:rPr lang="es-ES" b="0" i="0" dirty="0">
                <a:solidFill>
                  <a:srgbClr val="363636"/>
                </a:solidFill>
                <a:effectLst/>
                <a:latin typeface="Open Sans" panose="020B0606030504020204" pitchFamily="34" charset="0"/>
              </a:rPr>
              <a:t> asíncrona en </a:t>
            </a:r>
            <a:r>
              <a:rPr lang="es-ES" b="0" i="0" dirty="0" err="1">
                <a:solidFill>
                  <a:srgbClr val="363636"/>
                </a:solidFill>
                <a:effectLst/>
                <a:latin typeface="Open Sans" panose="020B0606030504020204" pitchFamily="34" charset="0"/>
              </a:rPr>
              <a:t>Javascript</a:t>
            </a:r>
            <a:r>
              <a:rPr lang="es-ES" b="0" i="0" dirty="0">
                <a:solidFill>
                  <a:srgbClr val="363636"/>
                </a:solidFill>
                <a:effectLst/>
                <a:latin typeface="Open Sans" panose="020B0606030504020204" pitchFamily="34" charset="0"/>
              </a:rPr>
              <a:t>:</a:t>
            </a:r>
          </a:p>
          <a:p>
            <a:endParaRPr lang="es-CO" dirty="0"/>
          </a:p>
        </p:txBody>
      </p:sp>
      <p:sp>
        <p:nvSpPr>
          <p:cNvPr id="4" name="Marcador de número de diapositiva 3"/>
          <p:cNvSpPr>
            <a:spLocks noGrp="1"/>
          </p:cNvSpPr>
          <p:nvPr>
            <p:ph type="sldNum" sz="quarter" idx="5"/>
          </p:nvPr>
        </p:nvSpPr>
        <p:spPr/>
        <p:txBody>
          <a:bodyPr/>
          <a:lstStyle/>
          <a:p>
            <a:fld id="{E562D3AD-51A5-4806-8AAE-4813CC7A262C}" type="slidenum">
              <a:rPr lang="es-CO" smtClean="0"/>
              <a:t>32</a:t>
            </a:fld>
            <a:endParaRPr lang="es-CO"/>
          </a:p>
        </p:txBody>
      </p:sp>
    </p:spTree>
    <p:extLst>
      <p:ext uri="{BB962C8B-B14F-4D97-AF65-F5344CB8AC3E}">
        <p14:creationId xmlns:p14="http://schemas.microsoft.com/office/powerpoint/2010/main" val="614030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01.revision-callbacks</a:t>
            </a:r>
          </a:p>
        </p:txBody>
      </p:sp>
      <p:sp>
        <p:nvSpPr>
          <p:cNvPr id="4" name="Marcador de número de diapositiva 3"/>
          <p:cNvSpPr>
            <a:spLocks noGrp="1"/>
          </p:cNvSpPr>
          <p:nvPr>
            <p:ph type="sldNum" sz="quarter" idx="5"/>
          </p:nvPr>
        </p:nvSpPr>
        <p:spPr/>
        <p:txBody>
          <a:bodyPr/>
          <a:lstStyle/>
          <a:p>
            <a:fld id="{E562D3AD-51A5-4806-8AAE-4813CC7A262C}" type="slidenum">
              <a:rPr lang="es-CO" smtClean="0"/>
              <a:t>70</a:t>
            </a:fld>
            <a:endParaRPr lang="es-CO"/>
          </a:p>
        </p:txBody>
      </p:sp>
    </p:spTree>
    <p:extLst>
      <p:ext uri="{BB962C8B-B14F-4D97-AF65-F5344CB8AC3E}">
        <p14:creationId xmlns:p14="http://schemas.microsoft.com/office/powerpoint/2010/main" val="323236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4000" cy="6858000"/>
          </a:xfrm>
          <a:prstGeom prst="rect">
            <a:avLst/>
          </a:prstGeom>
        </p:spPr>
      </p:pic>
      <p:pic>
        <p:nvPicPr>
          <p:cNvPr id="17" name="bg object 17"/>
          <p:cNvPicPr/>
          <p:nvPr/>
        </p:nvPicPr>
        <p:blipFill>
          <a:blip r:embed="rId3" cstate="print"/>
          <a:stretch>
            <a:fillRect/>
          </a:stretch>
        </p:blipFill>
        <p:spPr>
          <a:xfrm>
            <a:off x="0" y="1255"/>
            <a:ext cx="9143999" cy="1026159"/>
          </a:xfrm>
          <a:prstGeom prst="rect">
            <a:avLst/>
          </a:prstGeom>
        </p:spPr>
      </p:pic>
      <p:pic>
        <p:nvPicPr>
          <p:cNvPr id="18" name="bg object 18"/>
          <p:cNvPicPr/>
          <p:nvPr/>
        </p:nvPicPr>
        <p:blipFill>
          <a:blip r:embed="rId4" cstate="print"/>
          <a:stretch>
            <a:fillRect/>
          </a:stretch>
        </p:blipFill>
        <p:spPr>
          <a:xfrm>
            <a:off x="4398834" y="0"/>
            <a:ext cx="4745165" cy="600064"/>
          </a:xfrm>
          <a:prstGeom prst="rect">
            <a:avLst/>
          </a:prstGeom>
        </p:spPr>
      </p:pic>
      <p:pic>
        <p:nvPicPr>
          <p:cNvPr id="19" name="bg object 19"/>
          <p:cNvPicPr/>
          <p:nvPr/>
        </p:nvPicPr>
        <p:blipFill>
          <a:blip r:embed="rId5" cstate="print"/>
          <a:stretch>
            <a:fillRect/>
          </a:stretch>
        </p:blipFill>
        <p:spPr>
          <a:xfrm>
            <a:off x="-813" y="0"/>
            <a:ext cx="9145575" cy="1020572"/>
          </a:xfrm>
          <a:prstGeom prst="rect">
            <a:avLst/>
          </a:prstGeom>
        </p:spPr>
      </p:pic>
      <p:sp>
        <p:nvSpPr>
          <p:cNvPr id="2" name="Holder 2"/>
          <p:cNvSpPr>
            <a:spLocks noGrp="1"/>
          </p:cNvSpPr>
          <p:nvPr>
            <p:ph type="title"/>
          </p:nvPr>
        </p:nvSpPr>
        <p:spPr/>
        <p:txBody>
          <a:bodyPr lIns="0" tIns="0" rIns="0" bIns="0"/>
          <a:lstStyle>
            <a:lvl1pPr>
              <a:defRPr sz="5250" b="0" i="1">
                <a:solidFill>
                  <a:srgbClr val="372F2A"/>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1">
                <a:solidFill>
                  <a:srgbClr val="372F2A"/>
                </a:solidFill>
                <a:latin typeface="Trebuchet MS"/>
                <a:cs typeface="Trebuchet M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1">
                <a:solidFill>
                  <a:srgbClr val="372F2A"/>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4000" cy="6858000"/>
          </a:xfrm>
          <a:prstGeom prst="rect">
            <a:avLst/>
          </a:prstGeom>
        </p:spPr>
      </p:pic>
      <p:pic>
        <p:nvPicPr>
          <p:cNvPr id="17" name="bg object 17"/>
          <p:cNvPicPr/>
          <p:nvPr/>
        </p:nvPicPr>
        <p:blipFill>
          <a:blip r:embed="rId8" cstate="print"/>
          <a:stretch>
            <a:fillRect/>
          </a:stretch>
        </p:blipFill>
        <p:spPr>
          <a:xfrm>
            <a:off x="0" y="1255"/>
            <a:ext cx="9143999" cy="1026159"/>
          </a:xfrm>
          <a:prstGeom prst="rect">
            <a:avLst/>
          </a:prstGeom>
        </p:spPr>
      </p:pic>
      <p:pic>
        <p:nvPicPr>
          <p:cNvPr id="18" name="bg object 18"/>
          <p:cNvPicPr/>
          <p:nvPr/>
        </p:nvPicPr>
        <p:blipFill>
          <a:blip r:embed="rId9" cstate="print"/>
          <a:stretch>
            <a:fillRect/>
          </a:stretch>
        </p:blipFill>
        <p:spPr>
          <a:xfrm>
            <a:off x="4398834" y="0"/>
            <a:ext cx="4745165" cy="600064"/>
          </a:xfrm>
          <a:prstGeom prst="rect">
            <a:avLst/>
          </a:prstGeom>
        </p:spPr>
      </p:pic>
      <p:sp>
        <p:nvSpPr>
          <p:cNvPr id="2" name="Holder 2"/>
          <p:cNvSpPr>
            <a:spLocks noGrp="1"/>
          </p:cNvSpPr>
          <p:nvPr>
            <p:ph type="title"/>
          </p:nvPr>
        </p:nvSpPr>
        <p:spPr>
          <a:xfrm>
            <a:off x="2092071" y="1011557"/>
            <a:ext cx="4959857" cy="827405"/>
          </a:xfrm>
          <a:prstGeom prst="rect">
            <a:avLst/>
          </a:prstGeom>
        </p:spPr>
        <p:txBody>
          <a:bodyPr wrap="square" lIns="0" tIns="0" rIns="0" bIns="0">
            <a:spAutoFit/>
          </a:bodyPr>
          <a:lstStyle>
            <a:lvl1pPr>
              <a:defRPr sz="5250" b="0" i="1">
                <a:solidFill>
                  <a:srgbClr val="372F2A"/>
                </a:solidFill>
                <a:latin typeface="Trebuchet MS"/>
                <a:cs typeface="Trebuchet MS"/>
              </a:defRPr>
            </a:lvl1pPr>
          </a:lstStyle>
          <a:p>
            <a:endParaRPr/>
          </a:p>
        </p:txBody>
      </p:sp>
      <p:sp>
        <p:nvSpPr>
          <p:cNvPr id="3" name="Holder 3"/>
          <p:cNvSpPr>
            <a:spLocks noGrp="1"/>
          </p:cNvSpPr>
          <p:nvPr>
            <p:ph type="body" idx="1"/>
          </p:nvPr>
        </p:nvSpPr>
        <p:spPr>
          <a:xfrm>
            <a:off x="457200" y="1577340"/>
            <a:ext cx="82296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11/8/2023</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2.jp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69.jp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6.jpg"/><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4.png"/><Relationship Id="rId1" Type="http://schemas.openxmlformats.org/officeDocument/2006/relationships/slideLayout" Target="../slideLayouts/slideLayout5.xml"/><Relationship Id="rId5" Type="http://schemas.openxmlformats.org/officeDocument/2006/relationships/image" Target="../media/image96.jp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98.png"/><Relationship Id="rId4" Type="http://schemas.openxmlformats.org/officeDocument/2006/relationships/image" Target="../media/image3.png"/><Relationship Id="rId9"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00.jp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12.jpe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BA25DF-3E47-3981-C247-F121DC71D1EE}"/>
              </a:ext>
            </a:extLst>
          </p:cNvPr>
          <p:cNvSpPr>
            <a:spLocks noGrp="1"/>
          </p:cNvSpPr>
          <p:nvPr>
            <p:ph type="ctrTitle"/>
          </p:nvPr>
        </p:nvSpPr>
        <p:spPr>
          <a:xfrm>
            <a:off x="685800" y="3025043"/>
            <a:ext cx="7772400" cy="807913"/>
          </a:xfrm>
        </p:spPr>
        <p:txBody>
          <a:bodyPr/>
          <a:lstStyle/>
          <a:p>
            <a:pPr algn="ctr"/>
            <a:r>
              <a:rPr lang="es-CO" dirty="0"/>
              <a:t>Sobre Node.js</a:t>
            </a:r>
          </a:p>
        </p:txBody>
      </p:sp>
    </p:spTree>
    <p:extLst>
      <p:ext uri="{BB962C8B-B14F-4D97-AF65-F5344CB8AC3E}">
        <p14:creationId xmlns:p14="http://schemas.microsoft.com/office/powerpoint/2010/main" val="3276994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1178153" y="963425"/>
            <a:ext cx="5229225" cy="827405"/>
          </a:xfrm>
          <a:prstGeom prst="rect">
            <a:avLst/>
          </a:prstGeom>
        </p:spPr>
        <p:txBody>
          <a:bodyPr vert="horz" wrap="square" lIns="0" tIns="13970" rIns="0" bIns="0" rtlCol="0">
            <a:spAutoFit/>
          </a:bodyPr>
          <a:lstStyle/>
          <a:p>
            <a:pPr marL="12700">
              <a:lnSpc>
                <a:spcPct val="100000"/>
              </a:lnSpc>
              <a:spcBef>
                <a:spcPts val="110"/>
              </a:spcBef>
            </a:pPr>
            <a:r>
              <a:rPr spc="-95" dirty="0"/>
              <a:t>Características</a:t>
            </a:r>
            <a:r>
              <a:rPr spc="-280" dirty="0"/>
              <a:t> </a:t>
            </a:r>
            <a:r>
              <a:rPr spc="-45" dirty="0"/>
              <a:t>de</a:t>
            </a:r>
          </a:p>
        </p:txBody>
      </p:sp>
      <p:pic>
        <p:nvPicPr>
          <p:cNvPr id="8" name="object 8"/>
          <p:cNvPicPr/>
          <p:nvPr/>
        </p:nvPicPr>
        <p:blipFill>
          <a:blip r:embed="rId6" cstate="print"/>
          <a:stretch>
            <a:fillRect/>
          </a:stretch>
        </p:blipFill>
        <p:spPr>
          <a:xfrm>
            <a:off x="6586728" y="880872"/>
            <a:ext cx="1874520" cy="1146048"/>
          </a:xfrm>
          <a:prstGeom prst="rect">
            <a:avLst/>
          </a:prstGeom>
        </p:spPr>
      </p:pic>
      <p:sp>
        <p:nvSpPr>
          <p:cNvPr id="9" name="object 9"/>
          <p:cNvSpPr txBox="1"/>
          <p:nvPr/>
        </p:nvSpPr>
        <p:spPr>
          <a:xfrm>
            <a:off x="3081273" y="5894933"/>
            <a:ext cx="2977515"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Constantia"/>
                <a:cs typeface="Constantia"/>
              </a:rPr>
              <a:t>«</a:t>
            </a:r>
            <a:r>
              <a:rPr sz="2400" i="1" spc="-30" dirty="0">
                <a:latin typeface="Constantia"/>
                <a:cs typeface="Constantia"/>
              </a:rPr>
              <a:t> </a:t>
            </a:r>
            <a:r>
              <a:rPr sz="2400" i="1" spc="-15" dirty="0">
                <a:latin typeface="Constantia"/>
                <a:cs typeface="Constantia"/>
              </a:rPr>
              <a:t>Código</a:t>
            </a:r>
            <a:r>
              <a:rPr sz="2400" i="1" dirty="0">
                <a:latin typeface="Constantia"/>
                <a:cs typeface="Constantia"/>
              </a:rPr>
              <a:t> </a:t>
            </a:r>
            <a:r>
              <a:rPr sz="2400" i="1" spc="-10" dirty="0">
                <a:latin typeface="Constantia"/>
                <a:cs typeface="Constantia"/>
              </a:rPr>
              <a:t>Reutilizable</a:t>
            </a:r>
            <a:r>
              <a:rPr sz="2400" i="1" spc="10" dirty="0">
                <a:latin typeface="Constantia"/>
                <a:cs typeface="Constantia"/>
              </a:rPr>
              <a:t> </a:t>
            </a:r>
            <a:r>
              <a:rPr sz="2400" i="1" dirty="0">
                <a:latin typeface="Constantia"/>
                <a:cs typeface="Constantia"/>
              </a:rPr>
              <a:t>»</a:t>
            </a:r>
            <a:endParaRPr sz="2400">
              <a:latin typeface="Constantia"/>
              <a:cs typeface="Constantia"/>
            </a:endParaRPr>
          </a:p>
        </p:txBody>
      </p:sp>
      <p:pic>
        <p:nvPicPr>
          <p:cNvPr id="10" name="object 10"/>
          <p:cNvPicPr/>
          <p:nvPr/>
        </p:nvPicPr>
        <p:blipFill>
          <a:blip r:embed="rId7" cstate="print"/>
          <a:stretch>
            <a:fillRect/>
          </a:stretch>
        </p:blipFill>
        <p:spPr>
          <a:xfrm>
            <a:off x="2276855" y="1694688"/>
            <a:ext cx="4309872" cy="41849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78153" y="954280"/>
            <a:ext cx="5229225" cy="827405"/>
          </a:xfrm>
          <a:prstGeom prst="rect">
            <a:avLst/>
          </a:prstGeom>
        </p:spPr>
        <p:txBody>
          <a:bodyPr vert="horz" wrap="square" lIns="0" tIns="13970" rIns="0" bIns="0" rtlCol="0">
            <a:spAutoFit/>
          </a:bodyPr>
          <a:lstStyle/>
          <a:p>
            <a:pPr marL="12700">
              <a:lnSpc>
                <a:spcPct val="100000"/>
              </a:lnSpc>
              <a:spcBef>
                <a:spcPts val="110"/>
              </a:spcBef>
            </a:pPr>
            <a:r>
              <a:rPr spc="-95" dirty="0"/>
              <a:t>Características</a:t>
            </a:r>
            <a:r>
              <a:rPr spc="-280" dirty="0"/>
              <a:t> </a:t>
            </a:r>
            <a:r>
              <a:rPr spc="-45" dirty="0"/>
              <a:t>de</a:t>
            </a:r>
          </a:p>
        </p:txBody>
      </p:sp>
      <p:pic>
        <p:nvPicPr>
          <p:cNvPr id="3" name="object 3"/>
          <p:cNvPicPr/>
          <p:nvPr/>
        </p:nvPicPr>
        <p:blipFill>
          <a:blip r:embed="rId2" cstate="print"/>
          <a:stretch>
            <a:fillRect/>
          </a:stretch>
        </p:blipFill>
        <p:spPr>
          <a:xfrm>
            <a:off x="6803135" y="880872"/>
            <a:ext cx="1874520" cy="1146048"/>
          </a:xfrm>
          <a:prstGeom prst="rect">
            <a:avLst/>
          </a:prstGeom>
        </p:spPr>
      </p:pic>
      <p:sp>
        <p:nvSpPr>
          <p:cNvPr id="4" name="object 4"/>
          <p:cNvSpPr txBox="1"/>
          <p:nvPr/>
        </p:nvSpPr>
        <p:spPr>
          <a:xfrm>
            <a:off x="3394709" y="5894933"/>
            <a:ext cx="2691130"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Constantia"/>
                <a:cs typeface="Constantia"/>
              </a:rPr>
              <a:t>«</a:t>
            </a:r>
            <a:r>
              <a:rPr sz="2400" i="1" spc="-30" dirty="0">
                <a:latin typeface="Constantia"/>
                <a:cs typeface="Constantia"/>
              </a:rPr>
              <a:t> </a:t>
            </a:r>
            <a:r>
              <a:rPr sz="2400" i="1" spc="-10" dirty="0">
                <a:latin typeface="Constantia"/>
                <a:cs typeface="Constantia"/>
              </a:rPr>
              <a:t>Gran</a:t>
            </a:r>
            <a:r>
              <a:rPr sz="2400" i="1" spc="-35" dirty="0">
                <a:latin typeface="Constantia"/>
                <a:cs typeface="Constantia"/>
              </a:rPr>
              <a:t> </a:t>
            </a:r>
            <a:r>
              <a:rPr sz="2400" i="1" spc="-10" dirty="0">
                <a:latin typeface="Constantia"/>
                <a:cs typeface="Constantia"/>
              </a:rPr>
              <a:t>Comunidad</a:t>
            </a:r>
            <a:r>
              <a:rPr sz="2400" i="1" dirty="0">
                <a:latin typeface="Constantia"/>
                <a:cs typeface="Constantia"/>
              </a:rPr>
              <a:t> »</a:t>
            </a:r>
            <a:endParaRPr sz="2400">
              <a:latin typeface="Constantia"/>
              <a:cs typeface="Constantia"/>
            </a:endParaRPr>
          </a:p>
        </p:txBody>
      </p:sp>
      <p:pic>
        <p:nvPicPr>
          <p:cNvPr id="5" name="object 5"/>
          <p:cNvPicPr/>
          <p:nvPr/>
        </p:nvPicPr>
        <p:blipFill>
          <a:blip r:embed="rId3" cstate="print"/>
          <a:stretch>
            <a:fillRect/>
          </a:stretch>
        </p:blipFill>
        <p:spPr>
          <a:xfrm>
            <a:off x="1908048" y="2200655"/>
            <a:ext cx="5391911" cy="3648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5092" y="999679"/>
            <a:ext cx="5231130" cy="828040"/>
          </a:xfrm>
          <a:prstGeom prst="rect">
            <a:avLst/>
          </a:prstGeom>
        </p:spPr>
        <p:txBody>
          <a:bodyPr vert="horz" wrap="square" lIns="0" tIns="14605" rIns="0" bIns="0" rtlCol="0">
            <a:spAutoFit/>
          </a:bodyPr>
          <a:lstStyle/>
          <a:p>
            <a:pPr marL="12700">
              <a:lnSpc>
                <a:spcPct val="100000"/>
              </a:lnSpc>
              <a:spcBef>
                <a:spcPts val="115"/>
              </a:spcBef>
            </a:pPr>
            <a:r>
              <a:rPr spc="420" dirty="0"/>
              <a:t>C</a:t>
            </a:r>
            <a:r>
              <a:rPr spc="355" dirty="0"/>
              <a:t>a</a:t>
            </a:r>
            <a:r>
              <a:rPr spc="-150" dirty="0"/>
              <a:t>racterístic</a:t>
            </a:r>
            <a:r>
              <a:rPr spc="-204" dirty="0"/>
              <a:t>a</a:t>
            </a:r>
            <a:r>
              <a:rPr spc="-305" dirty="0"/>
              <a:t>s</a:t>
            </a:r>
            <a:r>
              <a:rPr spc="-245" dirty="0"/>
              <a:t> </a:t>
            </a:r>
            <a:r>
              <a:rPr spc="-45" dirty="0"/>
              <a:t>de</a:t>
            </a:r>
          </a:p>
        </p:txBody>
      </p:sp>
      <p:pic>
        <p:nvPicPr>
          <p:cNvPr id="3" name="object 3"/>
          <p:cNvPicPr/>
          <p:nvPr/>
        </p:nvPicPr>
        <p:blipFill>
          <a:blip r:embed="rId2" cstate="print"/>
          <a:stretch>
            <a:fillRect/>
          </a:stretch>
        </p:blipFill>
        <p:spPr>
          <a:xfrm>
            <a:off x="6659880" y="880872"/>
            <a:ext cx="1874520" cy="1146048"/>
          </a:xfrm>
          <a:prstGeom prst="rect">
            <a:avLst/>
          </a:prstGeom>
        </p:spPr>
      </p:pic>
      <p:sp>
        <p:nvSpPr>
          <p:cNvPr id="4" name="object 4"/>
          <p:cNvSpPr txBox="1"/>
          <p:nvPr/>
        </p:nvSpPr>
        <p:spPr>
          <a:xfrm>
            <a:off x="2127250" y="5894933"/>
            <a:ext cx="4832985"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Constantia"/>
                <a:cs typeface="Constantia"/>
              </a:rPr>
              <a:t>«</a:t>
            </a:r>
            <a:r>
              <a:rPr sz="2400" i="1" spc="-10" dirty="0">
                <a:latin typeface="Constantia"/>
                <a:cs typeface="Constantia"/>
              </a:rPr>
              <a:t> Gran</a:t>
            </a:r>
            <a:r>
              <a:rPr sz="2400" i="1" spc="-15" dirty="0">
                <a:latin typeface="Constantia"/>
                <a:cs typeface="Constantia"/>
              </a:rPr>
              <a:t> </a:t>
            </a:r>
            <a:r>
              <a:rPr sz="2400" i="1" spc="-10" dirty="0">
                <a:latin typeface="Constantia"/>
                <a:cs typeface="Constantia"/>
              </a:rPr>
              <a:t>Rendimiento </a:t>
            </a:r>
            <a:r>
              <a:rPr sz="2400" i="1" dirty="0">
                <a:latin typeface="Constantia"/>
                <a:cs typeface="Constantia"/>
              </a:rPr>
              <a:t>y</a:t>
            </a:r>
            <a:r>
              <a:rPr sz="2400" i="1" spc="-20" dirty="0">
                <a:latin typeface="Constantia"/>
                <a:cs typeface="Constantia"/>
              </a:rPr>
              <a:t> </a:t>
            </a:r>
            <a:r>
              <a:rPr sz="2400" i="1" spc="-10" dirty="0">
                <a:latin typeface="Constantia"/>
                <a:cs typeface="Constantia"/>
              </a:rPr>
              <a:t>Escalabilidad</a:t>
            </a:r>
            <a:r>
              <a:rPr sz="2400" i="1" spc="55" dirty="0">
                <a:latin typeface="Constantia"/>
                <a:cs typeface="Constantia"/>
              </a:rPr>
              <a:t> </a:t>
            </a:r>
            <a:r>
              <a:rPr sz="2400" i="1" dirty="0">
                <a:latin typeface="Constantia"/>
                <a:cs typeface="Constantia"/>
              </a:rPr>
              <a:t>»</a:t>
            </a:r>
            <a:endParaRPr sz="2400">
              <a:latin typeface="Constantia"/>
              <a:cs typeface="Constantia"/>
            </a:endParaRPr>
          </a:p>
        </p:txBody>
      </p:sp>
      <p:pic>
        <p:nvPicPr>
          <p:cNvPr id="5" name="object 5"/>
          <p:cNvPicPr/>
          <p:nvPr/>
        </p:nvPicPr>
        <p:blipFill>
          <a:blip r:embed="rId3" cstate="print"/>
          <a:stretch>
            <a:fillRect/>
          </a:stretch>
        </p:blipFill>
        <p:spPr>
          <a:xfrm>
            <a:off x="1459991" y="2203704"/>
            <a:ext cx="6294120" cy="35935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16623" y="880872"/>
            <a:ext cx="1871472" cy="1146048"/>
          </a:xfrm>
          <a:prstGeom prst="rect">
            <a:avLst/>
          </a:prstGeom>
        </p:spPr>
      </p:pic>
      <p:sp>
        <p:nvSpPr>
          <p:cNvPr id="3" name="object 3"/>
          <p:cNvSpPr txBox="1">
            <a:spLocks noGrp="1"/>
          </p:cNvSpPr>
          <p:nvPr>
            <p:ph type="title"/>
          </p:nvPr>
        </p:nvSpPr>
        <p:spPr>
          <a:xfrm>
            <a:off x="1107135" y="1077149"/>
            <a:ext cx="5077460" cy="828040"/>
          </a:xfrm>
          <a:prstGeom prst="rect">
            <a:avLst/>
          </a:prstGeom>
        </p:spPr>
        <p:txBody>
          <a:bodyPr vert="horz" wrap="square" lIns="0" tIns="14605" rIns="0" bIns="0" rtlCol="0">
            <a:spAutoFit/>
          </a:bodyPr>
          <a:lstStyle/>
          <a:p>
            <a:pPr marL="12700">
              <a:lnSpc>
                <a:spcPct val="100000"/>
              </a:lnSpc>
              <a:spcBef>
                <a:spcPts val="115"/>
              </a:spcBef>
            </a:pPr>
            <a:r>
              <a:rPr spc="5" dirty="0"/>
              <a:t>I</a:t>
            </a:r>
            <a:r>
              <a:rPr dirty="0"/>
              <a:t>n</a:t>
            </a:r>
            <a:r>
              <a:rPr spc="-335" dirty="0"/>
              <a:t>fraest</a:t>
            </a:r>
            <a:r>
              <a:rPr spc="-300" dirty="0"/>
              <a:t>r</a:t>
            </a:r>
            <a:r>
              <a:rPr spc="85" dirty="0"/>
              <a:t>u</a:t>
            </a:r>
            <a:r>
              <a:rPr spc="45" dirty="0"/>
              <a:t>c</a:t>
            </a:r>
            <a:r>
              <a:rPr spc="-290" dirty="0"/>
              <a:t>tur</a:t>
            </a:r>
            <a:r>
              <a:rPr spc="-320" dirty="0"/>
              <a:t>a</a:t>
            </a:r>
            <a:r>
              <a:rPr spc="-305" dirty="0"/>
              <a:t> </a:t>
            </a:r>
            <a:r>
              <a:rPr spc="-45" dirty="0"/>
              <a:t>de</a:t>
            </a:r>
          </a:p>
        </p:txBody>
      </p:sp>
      <p:pic>
        <p:nvPicPr>
          <p:cNvPr id="4" name="object 4"/>
          <p:cNvPicPr/>
          <p:nvPr/>
        </p:nvPicPr>
        <p:blipFill>
          <a:blip r:embed="rId3" cstate="print"/>
          <a:stretch>
            <a:fillRect/>
          </a:stretch>
        </p:blipFill>
        <p:spPr>
          <a:xfrm>
            <a:off x="2051304" y="2133600"/>
            <a:ext cx="5044440" cy="3989831"/>
          </a:xfrm>
          <a:prstGeom prst="rect">
            <a:avLst/>
          </a:prstGeom>
        </p:spPr>
      </p:pic>
      <p:sp>
        <p:nvSpPr>
          <p:cNvPr id="5" name="object 5"/>
          <p:cNvSpPr txBox="1"/>
          <p:nvPr/>
        </p:nvSpPr>
        <p:spPr>
          <a:xfrm>
            <a:off x="570077" y="6257645"/>
            <a:ext cx="7975600" cy="329565"/>
          </a:xfrm>
          <a:prstGeom prst="rect">
            <a:avLst/>
          </a:prstGeom>
        </p:spPr>
        <p:txBody>
          <a:bodyPr vert="horz" wrap="square" lIns="0" tIns="12065" rIns="0" bIns="0" rtlCol="0">
            <a:spAutoFit/>
          </a:bodyPr>
          <a:lstStyle/>
          <a:p>
            <a:pPr marL="12700">
              <a:lnSpc>
                <a:spcPct val="100000"/>
              </a:lnSpc>
              <a:spcBef>
                <a:spcPts val="95"/>
              </a:spcBef>
            </a:pPr>
            <a:r>
              <a:rPr sz="2000" i="1" spc="-5" dirty="0">
                <a:latin typeface="Constantia"/>
                <a:cs typeface="Constantia"/>
              </a:rPr>
              <a:t>«</a:t>
            </a:r>
            <a:r>
              <a:rPr sz="2000" i="1" dirty="0">
                <a:latin typeface="Constantia"/>
                <a:cs typeface="Constantia"/>
              </a:rPr>
              <a:t> </a:t>
            </a:r>
            <a:r>
              <a:rPr sz="2000" i="1" spc="-15" dirty="0">
                <a:latin typeface="Constantia"/>
                <a:cs typeface="Constantia"/>
              </a:rPr>
              <a:t>Compila</a:t>
            </a:r>
            <a:r>
              <a:rPr sz="2000" i="1" spc="55" dirty="0">
                <a:latin typeface="Constantia"/>
                <a:cs typeface="Constantia"/>
              </a:rPr>
              <a:t> </a:t>
            </a:r>
            <a:r>
              <a:rPr sz="2000" i="1" spc="-20" dirty="0">
                <a:latin typeface="Constantia"/>
                <a:cs typeface="Constantia"/>
              </a:rPr>
              <a:t>directamente</a:t>
            </a:r>
            <a:r>
              <a:rPr sz="2000" i="1" spc="100" dirty="0">
                <a:latin typeface="Constantia"/>
                <a:cs typeface="Constantia"/>
              </a:rPr>
              <a:t> </a:t>
            </a:r>
            <a:r>
              <a:rPr sz="2000" i="1" spc="-5" dirty="0">
                <a:latin typeface="Constantia"/>
                <a:cs typeface="Constantia"/>
              </a:rPr>
              <a:t>a</a:t>
            </a:r>
            <a:r>
              <a:rPr sz="2000" i="1" spc="-15" dirty="0">
                <a:latin typeface="Constantia"/>
                <a:cs typeface="Constantia"/>
              </a:rPr>
              <a:t> </a:t>
            </a:r>
            <a:r>
              <a:rPr sz="2000" i="1" spc="-10" dirty="0">
                <a:latin typeface="Constantia"/>
                <a:cs typeface="Constantia"/>
              </a:rPr>
              <a:t>código</a:t>
            </a:r>
            <a:r>
              <a:rPr sz="2000" i="1" spc="15" dirty="0">
                <a:latin typeface="Constantia"/>
                <a:cs typeface="Constantia"/>
              </a:rPr>
              <a:t> </a:t>
            </a:r>
            <a:r>
              <a:rPr sz="2000" i="1" spc="-10" dirty="0">
                <a:latin typeface="Constantia"/>
                <a:cs typeface="Constantia"/>
              </a:rPr>
              <a:t>máquina</a:t>
            </a:r>
            <a:r>
              <a:rPr sz="2000" i="1" spc="30" dirty="0">
                <a:latin typeface="Constantia"/>
                <a:cs typeface="Constantia"/>
              </a:rPr>
              <a:t> </a:t>
            </a:r>
            <a:r>
              <a:rPr sz="2000" i="1" spc="-5" dirty="0">
                <a:latin typeface="Constantia"/>
                <a:cs typeface="Constantia"/>
              </a:rPr>
              <a:t>sin</a:t>
            </a:r>
            <a:r>
              <a:rPr sz="2000" i="1" spc="25" dirty="0">
                <a:latin typeface="Constantia"/>
                <a:cs typeface="Constantia"/>
              </a:rPr>
              <a:t> </a:t>
            </a:r>
            <a:r>
              <a:rPr sz="2000" i="1" spc="-10" dirty="0">
                <a:latin typeface="Constantia"/>
                <a:cs typeface="Constantia"/>
              </a:rPr>
              <a:t>un </a:t>
            </a:r>
            <a:r>
              <a:rPr sz="2000" i="1" spc="-20" dirty="0">
                <a:latin typeface="Constantia"/>
                <a:cs typeface="Constantia"/>
              </a:rPr>
              <a:t>intérprete</a:t>
            </a:r>
            <a:r>
              <a:rPr sz="2000" i="1" spc="100" dirty="0">
                <a:latin typeface="Constantia"/>
                <a:cs typeface="Constantia"/>
              </a:rPr>
              <a:t> </a:t>
            </a:r>
            <a:r>
              <a:rPr sz="2000" i="1" spc="-10" dirty="0">
                <a:latin typeface="Constantia"/>
                <a:cs typeface="Constantia"/>
              </a:rPr>
              <a:t>gracias</a:t>
            </a:r>
            <a:r>
              <a:rPr sz="2000" i="1" dirty="0">
                <a:latin typeface="Constantia"/>
                <a:cs typeface="Constantia"/>
              </a:rPr>
              <a:t> </a:t>
            </a:r>
            <a:r>
              <a:rPr sz="2000" i="1" spc="-5" dirty="0">
                <a:latin typeface="Constantia"/>
                <a:cs typeface="Constantia"/>
              </a:rPr>
              <a:t>a</a:t>
            </a:r>
            <a:r>
              <a:rPr sz="2000" i="1" spc="-30" dirty="0">
                <a:latin typeface="Constantia"/>
                <a:cs typeface="Constantia"/>
              </a:rPr>
              <a:t> </a:t>
            </a:r>
            <a:r>
              <a:rPr sz="2000" i="1" spc="-10" dirty="0">
                <a:latin typeface="Constantia"/>
                <a:cs typeface="Constantia"/>
              </a:rPr>
              <a:t>V8</a:t>
            </a:r>
            <a:r>
              <a:rPr sz="2000" i="1" spc="15" dirty="0">
                <a:latin typeface="Constantia"/>
                <a:cs typeface="Constantia"/>
              </a:rPr>
              <a:t> </a:t>
            </a:r>
            <a:r>
              <a:rPr sz="2000" i="1" spc="-5" dirty="0">
                <a:latin typeface="Constantia"/>
                <a:cs typeface="Constantia"/>
              </a:rPr>
              <a:t>»</a:t>
            </a:r>
            <a:endParaRPr sz="2000">
              <a:latin typeface="Constantia"/>
              <a:cs typeface="Constant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JavaScript “sin restricciones”</a:t>
            </a:r>
            <a:endParaRPr spc="-45" dirty="0"/>
          </a:p>
        </p:txBody>
      </p:sp>
      <p:sp>
        <p:nvSpPr>
          <p:cNvPr id="5" name="object 5"/>
          <p:cNvSpPr txBox="1"/>
          <p:nvPr/>
        </p:nvSpPr>
        <p:spPr>
          <a:xfrm>
            <a:off x="584200" y="3264217"/>
            <a:ext cx="7975600" cy="2192267"/>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Todo se ejecuta en el servidor y no tenemos que preocuparnos de si nuestro código será compatible o no con distintos clientes. </a:t>
            </a:r>
          </a:p>
          <a:p>
            <a:pPr marL="12700" algn="ctr">
              <a:lnSpc>
                <a:spcPct val="100000"/>
              </a:lnSpc>
              <a:spcBef>
                <a:spcPts val="95"/>
              </a:spcBef>
            </a:pPr>
            <a:endParaRPr lang="es-ES" sz="2000" i="1" spc="-5" dirty="0">
              <a:latin typeface="Constantia"/>
              <a:cs typeface="Constantia"/>
            </a:endParaRPr>
          </a:p>
          <a:p>
            <a:pPr marL="12700" algn="ctr">
              <a:lnSpc>
                <a:spcPct val="100000"/>
              </a:lnSpc>
              <a:spcBef>
                <a:spcPts val="95"/>
              </a:spcBef>
            </a:pPr>
            <a:r>
              <a:rPr lang="es-ES" sz="2000" i="1" spc="-5" dirty="0">
                <a:latin typeface="Constantia"/>
              </a:rPr>
              <a:t>Todo lo que escribas en Node.JS y te funcione en tu servidor, estarás seguro de que funcionará bien, sea cual sea el sistema que se conecte, porque toda la ejecución de código del servidor se queda aislada en el servidor.</a:t>
            </a:r>
            <a:endParaRPr sz="2000" i="1" spc="-5" dirty="0">
              <a:latin typeface="Constantia"/>
            </a:endParaRPr>
          </a:p>
        </p:txBody>
      </p:sp>
    </p:spTree>
    <p:extLst>
      <p:ext uri="{BB962C8B-B14F-4D97-AF65-F5344CB8AC3E}">
        <p14:creationId xmlns:p14="http://schemas.microsoft.com/office/powerpoint/2010/main" val="1516528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200" y="3264217"/>
            <a:ext cx="7975600" cy="948337"/>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Node.JS fue pensado desde el primer momento para potenciar los beneficios de la programación asíncrona. </a:t>
            </a:r>
          </a:p>
          <a:p>
            <a:pPr marL="12700" algn="ctr">
              <a:lnSpc>
                <a:spcPct val="100000"/>
              </a:lnSpc>
              <a:spcBef>
                <a:spcPts val="95"/>
              </a:spcBef>
            </a:pPr>
            <a:endParaRPr lang="es-ES" sz="2000" i="1" spc="-5" dirty="0">
              <a:latin typeface="Constantia"/>
              <a:cs typeface="Constantia"/>
            </a:endParaRPr>
          </a:p>
        </p:txBody>
      </p:sp>
    </p:spTree>
    <p:extLst>
      <p:ext uri="{BB962C8B-B14F-4D97-AF65-F5344CB8AC3E}">
        <p14:creationId xmlns:p14="http://schemas.microsoft.com/office/powerpoint/2010/main" val="3384283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200" y="3224793"/>
            <a:ext cx="7975600" cy="1871666"/>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Imaginemos que un programa tiene un fragmento de código que tarda cinco segundos en resolverse. En la mayoría de los lenguajes de programación, durante todo ese tiempo el hilo de ejecución se encuentra ocupado, esperando a que pasen esos cinco segundos, o los que sea, antes de continuar con las siguientes instrucciones. </a:t>
            </a:r>
          </a:p>
          <a:p>
            <a:pPr marL="12700" algn="ctr">
              <a:lnSpc>
                <a:spcPct val="100000"/>
              </a:lnSpc>
              <a:spcBef>
                <a:spcPts val="95"/>
              </a:spcBef>
            </a:pPr>
            <a:endParaRPr lang="es-ES" sz="2000" i="1" spc="-5" dirty="0">
              <a:latin typeface="Constantia"/>
              <a:cs typeface="Constantia"/>
            </a:endParaRPr>
          </a:p>
        </p:txBody>
      </p:sp>
    </p:spTree>
    <p:extLst>
      <p:ext uri="{BB962C8B-B14F-4D97-AF65-F5344CB8AC3E}">
        <p14:creationId xmlns:p14="http://schemas.microsoft.com/office/powerpoint/2010/main" val="2521224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200" y="3429000"/>
            <a:ext cx="7975600" cy="935513"/>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En la programación asíncrona eres capaz de liberar el proceso de modo que los recursos se quedan disponibles para hacer otras cosas durante el tiempo de espera. </a:t>
            </a:r>
          </a:p>
        </p:txBody>
      </p:sp>
    </p:spTree>
    <p:extLst>
      <p:ext uri="{BB962C8B-B14F-4D97-AF65-F5344CB8AC3E}">
        <p14:creationId xmlns:p14="http://schemas.microsoft.com/office/powerpoint/2010/main" val="1858444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198" y="2859154"/>
            <a:ext cx="7975600" cy="1551066"/>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Un ejemplo claro de esto es una llamada a un servicio web, o una consulta a la base de datos. Una vez realizada la solicitud generalmente pasará un tiempo hasta que se obtenga la respuesta. Ese tiempo, por corto que sea, dejaría un proceso esperando en la programación tradicional y en la asíncrona simplemente se libera. </a:t>
            </a:r>
          </a:p>
        </p:txBody>
      </p:sp>
      <p:pic>
        <p:nvPicPr>
          <p:cNvPr id="2" name="Picture 2" descr="2.7 Programación asíncrona - Servicios REST con .NET Core">
            <a:extLst>
              <a:ext uri="{FF2B5EF4-FFF2-40B4-BE49-F238E27FC236}">
                <a16:creationId xmlns:a16="http://schemas.microsoft.com/office/drawing/2014/main" id="{8735E9A0-EDBC-DBC8-A1E7-AEA8995BD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736" y="4572000"/>
            <a:ext cx="2676525"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861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198" y="2859154"/>
            <a:ext cx="7975600" cy="1243289"/>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En Node.JS cuando esa espera ha terminado y se ha recibido la respuesta, se retomará la ejecución del código. Para definir las acciones a realizar (código a ejecutar) cuando se haya terminado esa espera, se especifica el código mediante funciones llamadas habitualmente "</a:t>
            </a:r>
            <a:r>
              <a:rPr lang="es-ES" sz="2000" i="1" spc="-5" dirty="0" err="1">
                <a:latin typeface="Constantia"/>
                <a:cs typeface="Constantia"/>
              </a:rPr>
              <a:t>callbacks</a:t>
            </a:r>
            <a:r>
              <a:rPr lang="es-ES" sz="2000" i="1" spc="-5" dirty="0">
                <a:latin typeface="Constantia"/>
                <a:cs typeface="Constantia"/>
              </a:rPr>
              <a:t>". </a:t>
            </a:r>
          </a:p>
        </p:txBody>
      </p:sp>
    </p:spTree>
    <p:extLst>
      <p:ext uri="{BB962C8B-B14F-4D97-AF65-F5344CB8AC3E}">
        <p14:creationId xmlns:p14="http://schemas.microsoft.com/office/powerpoint/2010/main" val="194912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grpSp>
        <p:nvGrpSpPr>
          <p:cNvPr id="6" name="object 6"/>
          <p:cNvGrpSpPr/>
          <p:nvPr/>
        </p:nvGrpSpPr>
        <p:grpSpPr>
          <a:xfrm>
            <a:off x="-813" y="0"/>
            <a:ext cx="9145905" cy="6858000"/>
            <a:chOff x="-813" y="0"/>
            <a:chExt cx="9145905" cy="6858000"/>
          </a:xfrm>
        </p:grpSpPr>
        <p:pic>
          <p:nvPicPr>
            <p:cNvPr id="7" name="object 7"/>
            <p:cNvPicPr/>
            <p:nvPr/>
          </p:nvPicPr>
          <p:blipFill>
            <a:blip r:embed="rId5" cstate="print"/>
            <a:stretch>
              <a:fillRect/>
            </a:stretch>
          </p:blipFill>
          <p:spPr>
            <a:xfrm>
              <a:off x="-813" y="0"/>
              <a:ext cx="9145575" cy="6857996"/>
            </a:xfrm>
            <a:prstGeom prst="rect">
              <a:avLst/>
            </a:prstGeom>
          </p:spPr>
        </p:pic>
        <p:pic>
          <p:nvPicPr>
            <p:cNvPr id="8" name="object 8"/>
            <p:cNvPicPr/>
            <p:nvPr/>
          </p:nvPicPr>
          <p:blipFill>
            <a:blip r:embed="rId6" cstate="print"/>
            <a:stretch>
              <a:fillRect/>
            </a:stretch>
          </p:blipFill>
          <p:spPr>
            <a:xfrm>
              <a:off x="0" y="4290059"/>
              <a:ext cx="9143999" cy="115062"/>
            </a:xfrm>
            <a:prstGeom prst="rect">
              <a:avLst/>
            </a:prstGeom>
          </p:spPr>
        </p:pic>
        <p:pic>
          <p:nvPicPr>
            <p:cNvPr id="9" name="object 9"/>
            <p:cNvPicPr/>
            <p:nvPr/>
          </p:nvPicPr>
          <p:blipFill>
            <a:blip r:embed="rId7" cstate="print"/>
            <a:stretch>
              <a:fillRect/>
            </a:stretch>
          </p:blipFill>
          <p:spPr>
            <a:xfrm>
              <a:off x="0" y="2310383"/>
              <a:ext cx="9143999" cy="41148"/>
            </a:xfrm>
            <a:prstGeom prst="rect">
              <a:avLst/>
            </a:prstGeom>
          </p:spPr>
        </p:pic>
        <p:pic>
          <p:nvPicPr>
            <p:cNvPr id="10" name="object 10"/>
            <p:cNvPicPr/>
            <p:nvPr/>
          </p:nvPicPr>
          <p:blipFill>
            <a:blip r:embed="rId8" cstate="print"/>
            <a:stretch>
              <a:fillRect/>
            </a:stretch>
          </p:blipFill>
          <p:spPr>
            <a:xfrm>
              <a:off x="1554480" y="4290059"/>
              <a:ext cx="6419850" cy="944117"/>
            </a:xfrm>
            <a:prstGeom prst="rect">
              <a:avLst/>
            </a:prstGeom>
          </p:spPr>
        </p:pic>
        <p:pic>
          <p:nvPicPr>
            <p:cNvPr id="11" name="object 11"/>
            <p:cNvPicPr/>
            <p:nvPr/>
          </p:nvPicPr>
          <p:blipFill>
            <a:blip r:embed="rId9" cstate="print"/>
            <a:stretch>
              <a:fillRect/>
            </a:stretch>
          </p:blipFill>
          <p:spPr>
            <a:xfrm>
              <a:off x="1554480" y="1914143"/>
              <a:ext cx="6419850" cy="437388"/>
            </a:xfrm>
            <a:prstGeom prst="rect">
              <a:avLst/>
            </a:prstGeom>
          </p:spPr>
        </p:pic>
        <p:sp>
          <p:nvSpPr>
            <p:cNvPr id="12" name="object 12"/>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13" name="object 13"/>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4" name="object 14"/>
          <p:cNvSpPr txBox="1">
            <a:spLocks noGrp="1"/>
          </p:cNvSpPr>
          <p:nvPr>
            <p:ph type="title"/>
          </p:nvPr>
        </p:nvSpPr>
        <p:spPr>
          <a:xfrm>
            <a:off x="2211806" y="2255647"/>
            <a:ext cx="4720336" cy="1860125"/>
          </a:xfrm>
          <a:prstGeom prst="rect">
            <a:avLst/>
          </a:prstGeom>
        </p:spPr>
        <p:txBody>
          <a:bodyPr vert="horz" wrap="square" lIns="0" tIns="13335" rIns="0" bIns="0" rtlCol="0">
            <a:spAutoFit/>
          </a:bodyPr>
          <a:lstStyle/>
          <a:p>
            <a:pPr marL="12700">
              <a:lnSpc>
                <a:spcPct val="100000"/>
              </a:lnSpc>
              <a:spcBef>
                <a:spcPts val="105"/>
              </a:spcBef>
            </a:pPr>
            <a:r>
              <a:rPr sz="12000" i="0" spc="-800" dirty="0">
                <a:solidFill>
                  <a:srgbClr val="FFFFFF"/>
                </a:solidFill>
                <a:latin typeface="Trebuchet MS" panose="020B0603020202020204" pitchFamily="34" charset="0"/>
                <a:cs typeface="Microsoft Sans Serif"/>
              </a:rPr>
              <a:t>nod</a:t>
            </a:r>
            <a:r>
              <a:rPr sz="12000" i="0" spc="-1845" dirty="0">
                <a:solidFill>
                  <a:srgbClr val="FFFFFF"/>
                </a:solidFill>
                <a:latin typeface="Trebuchet MS" panose="020B0603020202020204" pitchFamily="34" charset="0"/>
                <a:cs typeface="Microsoft Sans Serif"/>
              </a:rPr>
              <a:t>e</a:t>
            </a:r>
            <a:r>
              <a:rPr sz="12000" i="0" spc="225" dirty="0">
                <a:solidFill>
                  <a:srgbClr val="FFFFFF"/>
                </a:solidFill>
                <a:latin typeface="Trebuchet MS" panose="020B0603020202020204" pitchFamily="34" charset="0"/>
                <a:cs typeface="Microsoft Sans Serif"/>
              </a:rPr>
              <a:t>.js</a:t>
            </a:r>
            <a:endParaRPr sz="12000" dirty="0">
              <a:latin typeface="Trebuchet MS" panose="020B0603020202020204" pitchFamily="34" charset="0"/>
              <a:cs typeface="Microsoft Sans Serif"/>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198" y="2859154"/>
            <a:ext cx="7975600" cy="2192267"/>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La filosofía detrás de Node.JS es hacer programas que no bloqueen la línea de ejecución de código con respecto a entradas y salidas, de modo que los ciclos de procesamiento se queden disponibles durante la espera.</a:t>
            </a:r>
          </a:p>
          <a:p>
            <a:pPr marL="12700" algn="ctr">
              <a:lnSpc>
                <a:spcPct val="100000"/>
              </a:lnSpc>
              <a:spcBef>
                <a:spcPts val="95"/>
              </a:spcBef>
            </a:pPr>
            <a:endParaRPr lang="es-ES" sz="2000" i="1" spc="-5" dirty="0">
              <a:latin typeface="Constantia"/>
              <a:cs typeface="Constantia"/>
            </a:endParaRPr>
          </a:p>
          <a:p>
            <a:pPr marL="12700" algn="ctr">
              <a:lnSpc>
                <a:spcPct val="100000"/>
              </a:lnSpc>
              <a:spcBef>
                <a:spcPts val="95"/>
              </a:spcBef>
            </a:pPr>
            <a:r>
              <a:rPr lang="es-ES" sz="2000" i="1" spc="-5" dirty="0">
                <a:latin typeface="Constantia"/>
                <a:cs typeface="Constantia"/>
              </a:rPr>
              <a:t>Por eso las </a:t>
            </a:r>
            <a:r>
              <a:rPr lang="es-ES" sz="2000" i="1" spc="-5" dirty="0" err="1">
                <a:latin typeface="Constantia"/>
                <a:cs typeface="Constantia"/>
              </a:rPr>
              <a:t>APIs</a:t>
            </a:r>
            <a:r>
              <a:rPr lang="es-ES" sz="2000" i="1" spc="-5" dirty="0">
                <a:latin typeface="Constantia"/>
                <a:cs typeface="Constantia"/>
              </a:rPr>
              <a:t> de Node.JS usan </a:t>
            </a:r>
            <a:r>
              <a:rPr lang="es-ES" sz="2000" b="1" i="1" spc="-5" dirty="0" err="1">
                <a:latin typeface="Constantia"/>
                <a:cs typeface="Constantia"/>
              </a:rPr>
              <a:t>callbacks</a:t>
            </a:r>
            <a:r>
              <a:rPr lang="es-ES" sz="2000" i="1" spc="-5" dirty="0">
                <a:latin typeface="Constantia"/>
                <a:cs typeface="Constantia"/>
              </a:rPr>
              <a:t> para definir las acciones a ejecutar después de cada operación I/O, que se procesan cuando las entradas o salidas se han completado.</a:t>
            </a:r>
          </a:p>
        </p:txBody>
      </p:sp>
    </p:spTree>
    <p:extLst>
      <p:ext uri="{BB962C8B-B14F-4D97-AF65-F5344CB8AC3E}">
        <p14:creationId xmlns:p14="http://schemas.microsoft.com/office/powerpoint/2010/main" val="2615388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1066800"/>
            <a:ext cx="5077460" cy="1630575"/>
          </a:xfrm>
          <a:prstGeom prst="rect">
            <a:avLst/>
          </a:prstGeom>
        </p:spPr>
        <p:txBody>
          <a:bodyPr vert="horz" wrap="square" lIns="0" tIns="14605" rIns="0" bIns="0" rtlCol="0">
            <a:spAutoFit/>
          </a:bodyPr>
          <a:lstStyle/>
          <a:p>
            <a:pPr marL="12700" algn="ctr">
              <a:lnSpc>
                <a:spcPct val="100000"/>
              </a:lnSpc>
              <a:spcBef>
                <a:spcPts val="115"/>
              </a:spcBef>
            </a:pPr>
            <a:r>
              <a:rPr lang="en-US" spc="5" dirty="0"/>
              <a:t>Programación asíncrona</a:t>
            </a:r>
            <a:endParaRPr spc="-45" dirty="0"/>
          </a:p>
        </p:txBody>
      </p:sp>
      <p:sp>
        <p:nvSpPr>
          <p:cNvPr id="5" name="object 5"/>
          <p:cNvSpPr txBox="1"/>
          <p:nvPr/>
        </p:nvSpPr>
        <p:spPr>
          <a:xfrm>
            <a:off x="584200" y="3429000"/>
            <a:ext cx="7975600" cy="935513"/>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El uso intensivo de </a:t>
            </a:r>
            <a:r>
              <a:rPr lang="es-ES" sz="2000" i="1" spc="-5" dirty="0" err="1">
                <a:latin typeface="Constantia"/>
                <a:cs typeface="Constantia"/>
              </a:rPr>
              <a:t>callbacks</a:t>
            </a:r>
            <a:r>
              <a:rPr lang="es-ES" sz="2000" i="1" spc="-5" dirty="0">
                <a:latin typeface="Constantia"/>
                <a:cs typeface="Constantia"/>
              </a:rPr>
              <a:t> en la programación asíncrona produce el poco deseable efecto de código piramidal, también conocido habitualmente como "código Espagueti" o "</a:t>
            </a:r>
            <a:r>
              <a:rPr lang="es-ES" sz="2000" i="1" spc="-5" dirty="0" err="1">
                <a:latin typeface="Constantia"/>
                <a:cs typeface="Constantia"/>
              </a:rPr>
              <a:t>callback</a:t>
            </a:r>
            <a:r>
              <a:rPr lang="es-ES" sz="2000" i="1" spc="-5" dirty="0">
                <a:latin typeface="Constantia"/>
                <a:cs typeface="Constantia"/>
              </a:rPr>
              <a:t> </a:t>
            </a:r>
            <a:r>
              <a:rPr lang="es-ES" sz="2000" i="1" spc="-5" dirty="0" err="1">
                <a:latin typeface="Constantia"/>
                <a:cs typeface="Constantia"/>
              </a:rPr>
              <a:t>hell</a:t>
            </a:r>
            <a:r>
              <a:rPr lang="es-ES" sz="2000" i="1" spc="-5" dirty="0">
                <a:latin typeface="Constantia"/>
                <a:cs typeface="Constantia"/>
              </a:rPr>
              <a:t>".</a:t>
            </a:r>
          </a:p>
        </p:txBody>
      </p:sp>
    </p:spTree>
    <p:extLst>
      <p:ext uri="{BB962C8B-B14F-4D97-AF65-F5344CB8AC3E}">
        <p14:creationId xmlns:p14="http://schemas.microsoft.com/office/powerpoint/2010/main" val="274293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33270" y="891972"/>
            <a:ext cx="5077460" cy="507190"/>
          </a:xfrm>
          <a:prstGeom prst="rect">
            <a:avLst/>
          </a:prstGeom>
        </p:spPr>
        <p:txBody>
          <a:bodyPr vert="horz" wrap="square" lIns="0" tIns="14605" rIns="0" bIns="0" rtlCol="0">
            <a:spAutoFit/>
          </a:bodyPr>
          <a:lstStyle/>
          <a:p>
            <a:pPr marL="12700" algn="ctr">
              <a:lnSpc>
                <a:spcPct val="100000"/>
              </a:lnSpc>
              <a:spcBef>
                <a:spcPts val="115"/>
              </a:spcBef>
            </a:pPr>
            <a:r>
              <a:rPr lang="en-US" sz="3200" spc="5" dirty="0"/>
              <a:t>Concurrencia y </a:t>
            </a:r>
            <a:r>
              <a:rPr lang="en-US" sz="3200" spc="5" dirty="0" err="1"/>
              <a:t>paralelismo</a:t>
            </a:r>
            <a:endParaRPr sz="3200" spc="-45" dirty="0"/>
          </a:p>
        </p:txBody>
      </p:sp>
      <p:pic>
        <p:nvPicPr>
          <p:cNvPr id="1026" name="Picture 2">
            <a:extLst>
              <a:ext uri="{FF2B5EF4-FFF2-40B4-BE49-F238E27FC236}">
                <a16:creationId xmlns:a16="http://schemas.microsoft.com/office/drawing/2014/main" id="{063E8DB3-A5F6-6F6F-2069-E019F2390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1399162"/>
            <a:ext cx="54102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906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3900" y="891972"/>
            <a:ext cx="7696200" cy="507190"/>
          </a:xfrm>
          <a:prstGeom prst="rect">
            <a:avLst/>
          </a:prstGeom>
        </p:spPr>
        <p:txBody>
          <a:bodyPr vert="horz" wrap="square" lIns="0" tIns="14605" rIns="0" bIns="0" rtlCol="0">
            <a:spAutoFit/>
          </a:bodyPr>
          <a:lstStyle/>
          <a:p>
            <a:pPr marL="12700" algn="ctr">
              <a:lnSpc>
                <a:spcPct val="100000"/>
              </a:lnSpc>
              <a:spcBef>
                <a:spcPts val="115"/>
              </a:spcBef>
            </a:pPr>
            <a:r>
              <a:rPr lang="en-US" sz="3200" spc="5" dirty="0" err="1"/>
              <a:t>Operaciones</a:t>
            </a:r>
            <a:r>
              <a:rPr lang="en-US" sz="3200" spc="5" dirty="0"/>
              <a:t> CPU-Bound vs. I/O-Bound</a:t>
            </a:r>
            <a:endParaRPr sz="3200" spc="-45" dirty="0"/>
          </a:p>
        </p:txBody>
      </p:sp>
      <p:pic>
        <p:nvPicPr>
          <p:cNvPr id="2050" name="Picture 2">
            <a:extLst>
              <a:ext uri="{FF2B5EF4-FFF2-40B4-BE49-F238E27FC236}">
                <a16:creationId xmlns:a16="http://schemas.microsoft.com/office/drawing/2014/main" id="{C808279D-73C2-28A3-AEF1-E3E949694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828800"/>
            <a:ext cx="84582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3900" y="891972"/>
            <a:ext cx="7696200" cy="507190"/>
          </a:xfrm>
          <a:prstGeom prst="rect">
            <a:avLst/>
          </a:prstGeom>
        </p:spPr>
        <p:txBody>
          <a:bodyPr vert="horz" wrap="square" lIns="0" tIns="14605" rIns="0" bIns="0" rtlCol="0">
            <a:spAutoFit/>
          </a:bodyPr>
          <a:lstStyle/>
          <a:p>
            <a:pPr marL="12700" algn="ctr">
              <a:lnSpc>
                <a:spcPct val="100000"/>
              </a:lnSpc>
              <a:spcBef>
                <a:spcPts val="115"/>
              </a:spcBef>
            </a:pPr>
            <a:r>
              <a:rPr lang="en-US" sz="3200" spc="5" dirty="0" err="1"/>
              <a:t>Operaciones</a:t>
            </a:r>
            <a:r>
              <a:rPr lang="en-US" sz="3200" spc="5" dirty="0"/>
              <a:t> CPU-Bound vs. I/O-Bound</a:t>
            </a:r>
            <a:endParaRPr sz="3200" spc="-45" dirty="0"/>
          </a:p>
        </p:txBody>
      </p:sp>
      <p:pic>
        <p:nvPicPr>
          <p:cNvPr id="2050" name="Picture 2">
            <a:extLst>
              <a:ext uri="{FF2B5EF4-FFF2-40B4-BE49-F238E27FC236}">
                <a16:creationId xmlns:a16="http://schemas.microsoft.com/office/drawing/2014/main" id="{C808279D-73C2-28A3-AEF1-E3E949694D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391" y="1399162"/>
            <a:ext cx="6397218" cy="324903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D3E14FE4-0009-E54C-93B3-5793062034F7}"/>
              </a:ext>
            </a:extLst>
          </p:cNvPr>
          <p:cNvSpPr txBox="1"/>
          <p:nvPr/>
        </p:nvSpPr>
        <p:spPr>
          <a:xfrm>
            <a:off x="914400" y="4712571"/>
            <a:ext cx="3276600" cy="1323439"/>
          </a:xfrm>
          <a:prstGeom prst="rect">
            <a:avLst/>
          </a:prstGeom>
          <a:noFill/>
        </p:spPr>
        <p:txBody>
          <a:bodyPr wrap="square">
            <a:spAutoFit/>
          </a:bodyPr>
          <a:lstStyle/>
          <a:p>
            <a:pPr algn="just"/>
            <a:r>
              <a:rPr lang="es-ES" sz="1600" dirty="0">
                <a:latin typeface="Trebuchet MS" panose="020B0603020202020204" pitchFamily="34" charset="0"/>
              </a:rPr>
              <a:t>La naturaleza de las operaciones CPU-</a:t>
            </a:r>
            <a:r>
              <a:rPr lang="es-ES" sz="1600" dirty="0" err="1">
                <a:latin typeface="Trebuchet MS" panose="020B0603020202020204" pitchFamily="34" charset="0"/>
              </a:rPr>
              <a:t>bound</a:t>
            </a:r>
            <a:r>
              <a:rPr lang="es-ES" sz="1600" dirty="0">
                <a:latin typeface="Trebuchet MS" panose="020B0603020202020204" pitchFamily="34" charset="0"/>
              </a:rPr>
              <a:t> es intrínsecamente síncrona (o secuencial, si la CPU está ocupada no puede ejecutar otra tarea hasta que se libere)</a:t>
            </a:r>
            <a:endParaRPr lang="es-CO" sz="1600" dirty="0">
              <a:latin typeface="Trebuchet MS" panose="020B0603020202020204" pitchFamily="34" charset="0"/>
            </a:endParaRPr>
          </a:p>
        </p:txBody>
      </p:sp>
      <p:sp>
        <p:nvSpPr>
          <p:cNvPr id="6" name="CuadroTexto 5">
            <a:extLst>
              <a:ext uri="{FF2B5EF4-FFF2-40B4-BE49-F238E27FC236}">
                <a16:creationId xmlns:a16="http://schemas.microsoft.com/office/drawing/2014/main" id="{92A4FC61-78BE-CC57-DDDC-07545648B05F}"/>
              </a:ext>
            </a:extLst>
          </p:cNvPr>
          <p:cNvSpPr txBox="1"/>
          <p:nvPr/>
        </p:nvSpPr>
        <p:spPr>
          <a:xfrm>
            <a:off x="4953002" y="4712571"/>
            <a:ext cx="3276600" cy="1323439"/>
          </a:xfrm>
          <a:prstGeom prst="rect">
            <a:avLst/>
          </a:prstGeom>
          <a:noFill/>
        </p:spPr>
        <p:txBody>
          <a:bodyPr wrap="square">
            <a:spAutoFit/>
          </a:bodyPr>
          <a:lstStyle>
            <a:defPPr>
              <a:defRPr lang="en-US"/>
            </a:defPPr>
            <a:lvl1pPr algn="just">
              <a:defRPr sz="1600">
                <a:latin typeface="Trebuchet MS" panose="020B0603020202020204" pitchFamily="34" charset="0"/>
              </a:defRPr>
            </a:lvl1pPr>
          </a:lstStyle>
          <a:p>
            <a:r>
              <a:rPr lang="es-ES" dirty="0"/>
              <a:t>¿Qué sucede con las operaciones I/O-</a:t>
            </a:r>
            <a:r>
              <a:rPr lang="es-ES" dirty="0" err="1"/>
              <a:t>bound</a:t>
            </a:r>
            <a:r>
              <a:rPr lang="es-ES" dirty="0"/>
              <a:t>? Un hecho interesante es que pueden ser asíncronas, y la asincronía es una forma muy útil de concurrencia </a:t>
            </a:r>
            <a:endParaRPr lang="es-CO" dirty="0"/>
          </a:p>
        </p:txBody>
      </p:sp>
    </p:spTree>
    <p:extLst>
      <p:ext uri="{BB962C8B-B14F-4D97-AF65-F5344CB8AC3E}">
        <p14:creationId xmlns:p14="http://schemas.microsoft.com/office/powerpoint/2010/main" val="4132234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481380" y="1077149"/>
            <a:ext cx="8180070" cy="828040"/>
          </a:xfrm>
          <a:prstGeom prst="rect">
            <a:avLst/>
          </a:prstGeom>
        </p:spPr>
        <p:txBody>
          <a:bodyPr vert="horz" wrap="square" lIns="0" tIns="14605" rIns="0" bIns="0" rtlCol="0">
            <a:spAutoFit/>
          </a:bodyPr>
          <a:lstStyle/>
          <a:p>
            <a:pPr marL="12700">
              <a:lnSpc>
                <a:spcPct val="100000"/>
              </a:lnSpc>
              <a:spcBef>
                <a:spcPts val="115"/>
              </a:spcBef>
            </a:pPr>
            <a:r>
              <a:rPr spc="-105" dirty="0"/>
              <a:t>Blo</a:t>
            </a:r>
            <a:r>
              <a:rPr spc="-145" dirty="0"/>
              <a:t>q</a:t>
            </a:r>
            <a:r>
              <a:rPr spc="-140" dirty="0"/>
              <a:t>u</a:t>
            </a:r>
            <a:r>
              <a:rPr spc="-155" dirty="0"/>
              <a:t>e</a:t>
            </a:r>
            <a:r>
              <a:rPr dirty="0"/>
              <a:t>a</a:t>
            </a:r>
            <a:r>
              <a:rPr spc="-25" dirty="0"/>
              <a:t>n</a:t>
            </a:r>
            <a:r>
              <a:rPr spc="-265" dirty="0"/>
              <a:t>t</a:t>
            </a:r>
            <a:r>
              <a:rPr spc="-330" dirty="0"/>
              <a:t>e</a:t>
            </a:r>
            <a:r>
              <a:rPr spc="-270" dirty="0"/>
              <a:t> </a:t>
            </a:r>
            <a:r>
              <a:rPr spc="-530" dirty="0"/>
              <a:t>v</a:t>
            </a:r>
            <a:r>
              <a:rPr spc="-434" dirty="0"/>
              <a:t>s</a:t>
            </a:r>
            <a:r>
              <a:rPr spc="-340" dirty="0"/>
              <a:t> </a:t>
            </a:r>
            <a:r>
              <a:rPr spc="-425" dirty="0"/>
              <a:t>N</a:t>
            </a:r>
            <a:r>
              <a:rPr spc="-30" dirty="0"/>
              <a:t>o</a:t>
            </a:r>
            <a:r>
              <a:rPr spc="-295" dirty="0"/>
              <a:t> </a:t>
            </a:r>
            <a:r>
              <a:rPr spc="-105" dirty="0"/>
              <a:t>Blo</a:t>
            </a:r>
            <a:r>
              <a:rPr spc="-145" dirty="0"/>
              <a:t>q</a:t>
            </a:r>
            <a:r>
              <a:rPr spc="-140" dirty="0"/>
              <a:t>u</a:t>
            </a:r>
            <a:r>
              <a:rPr spc="-155" dirty="0"/>
              <a:t>e</a:t>
            </a:r>
            <a:r>
              <a:rPr dirty="0"/>
              <a:t>a</a:t>
            </a:r>
            <a:r>
              <a:rPr spc="-25" dirty="0"/>
              <a:t>n</a:t>
            </a:r>
            <a:r>
              <a:rPr spc="-300" dirty="0"/>
              <a:t>te</a:t>
            </a:r>
          </a:p>
        </p:txBody>
      </p:sp>
      <p:sp>
        <p:nvSpPr>
          <p:cNvPr id="5" name="object 5">
            <a:extLst>
              <a:ext uri="{FF2B5EF4-FFF2-40B4-BE49-F238E27FC236}">
                <a16:creationId xmlns:a16="http://schemas.microsoft.com/office/drawing/2014/main" id="{CFECE11D-22BC-5536-B10E-60874C7E0D0B}"/>
              </a:ext>
            </a:extLst>
          </p:cNvPr>
          <p:cNvSpPr txBox="1"/>
          <p:nvPr/>
        </p:nvSpPr>
        <p:spPr>
          <a:xfrm>
            <a:off x="583615" y="2895600"/>
            <a:ext cx="7975600" cy="2846292"/>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Una posible clasificación en el contexto I/O podría hacerse si imaginamos las operaciones I/O comprendidas en dos fases:</a:t>
            </a:r>
          </a:p>
          <a:p>
            <a:pPr marL="12700" algn="ctr">
              <a:lnSpc>
                <a:spcPct val="100000"/>
              </a:lnSpc>
              <a:spcBef>
                <a:spcPts val="95"/>
              </a:spcBef>
            </a:pPr>
            <a:endParaRPr lang="es-ES" sz="2000" i="1" spc="-5" dirty="0">
              <a:latin typeface="Constantia"/>
              <a:cs typeface="Constantia"/>
            </a:endParaRPr>
          </a:p>
          <a:p>
            <a:pPr marL="355600" indent="-342900" algn="ctr">
              <a:lnSpc>
                <a:spcPct val="100000"/>
              </a:lnSpc>
              <a:spcBef>
                <a:spcPts val="95"/>
              </a:spcBef>
              <a:buFont typeface="Arial" panose="020B0604020202020204" pitchFamily="34" charset="0"/>
              <a:buChar char="•"/>
            </a:pPr>
            <a:r>
              <a:rPr lang="es-ES" sz="2000" b="1" i="1" spc="-5" dirty="0">
                <a:latin typeface="Constantia"/>
                <a:cs typeface="Constantia"/>
              </a:rPr>
              <a:t>Fase de Espera </a:t>
            </a:r>
            <a:r>
              <a:rPr lang="es-ES" sz="2000" i="1" spc="-5" dirty="0">
                <a:latin typeface="Constantia"/>
                <a:cs typeface="Constantia"/>
              </a:rPr>
              <a:t>a que el dispositivo esté listo, a que la operación se complete o que los datos estén disponibles.</a:t>
            </a:r>
          </a:p>
          <a:p>
            <a:pPr marL="355600" indent="-342900" algn="ctr">
              <a:lnSpc>
                <a:spcPct val="100000"/>
              </a:lnSpc>
              <a:spcBef>
                <a:spcPts val="95"/>
              </a:spcBef>
              <a:buFont typeface="Arial" panose="020B0604020202020204" pitchFamily="34" charset="0"/>
              <a:buChar char="•"/>
            </a:pPr>
            <a:endParaRPr lang="es-ES" sz="2000" i="1" spc="-5" dirty="0">
              <a:latin typeface="Constantia"/>
              <a:cs typeface="Constantia"/>
            </a:endParaRPr>
          </a:p>
          <a:p>
            <a:pPr marL="355600" indent="-342900" algn="ctr">
              <a:lnSpc>
                <a:spcPct val="100000"/>
              </a:lnSpc>
              <a:spcBef>
                <a:spcPts val="95"/>
              </a:spcBef>
              <a:buFont typeface="Arial" panose="020B0604020202020204" pitchFamily="34" charset="0"/>
              <a:buChar char="•"/>
            </a:pPr>
            <a:r>
              <a:rPr lang="es-ES" sz="2000" b="1" i="1" spc="-5" dirty="0">
                <a:latin typeface="Constantia"/>
                <a:cs typeface="Constantia"/>
              </a:rPr>
              <a:t>Fase de Ejecución </a:t>
            </a:r>
            <a:r>
              <a:rPr lang="es-ES" sz="2000" i="1" spc="-5" dirty="0">
                <a:latin typeface="Constantia"/>
                <a:cs typeface="Constantia"/>
              </a:rPr>
              <a:t>entendida como la propia respuesta, lo que sea que quiera hacerse como respuesta a los datos recibidos.</a:t>
            </a:r>
          </a:p>
          <a:p>
            <a:pPr marL="355600" indent="-342900" algn="ctr">
              <a:lnSpc>
                <a:spcPct val="100000"/>
              </a:lnSpc>
              <a:spcBef>
                <a:spcPts val="95"/>
              </a:spcBef>
              <a:buFont typeface="Arial" panose="020B0604020202020204" pitchFamily="34" charset="0"/>
              <a:buChar char="•"/>
            </a:pPr>
            <a:endParaRPr lang="es-ES" sz="2000" i="1" spc="-5" dirty="0">
              <a:latin typeface="Constantia"/>
              <a:cs typeface="Constanti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481380" y="1077149"/>
            <a:ext cx="8180070" cy="828040"/>
          </a:xfrm>
          <a:prstGeom prst="rect">
            <a:avLst/>
          </a:prstGeom>
        </p:spPr>
        <p:txBody>
          <a:bodyPr vert="horz" wrap="square" lIns="0" tIns="14605" rIns="0" bIns="0" rtlCol="0">
            <a:spAutoFit/>
          </a:bodyPr>
          <a:lstStyle/>
          <a:p>
            <a:pPr marL="12700">
              <a:lnSpc>
                <a:spcPct val="100000"/>
              </a:lnSpc>
              <a:spcBef>
                <a:spcPts val="115"/>
              </a:spcBef>
            </a:pPr>
            <a:r>
              <a:rPr spc="-105" dirty="0"/>
              <a:t>Blo</a:t>
            </a:r>
            <a:r>
              <a:rPr spc="-145" dirty="0"/>
              <a:t>q</a:t>
            </a:r>
            <a:r>
              <a:rPr spc="-140" dirty="0"/>
              <a:t>u</a:t>
            </a:r>
            <a:r>
              <a:rPr spc="-155" dirty="0"/>
              <a:t>e</a:t>
            </a:r>
            <a:r>
              <a:rPr dirty="0"/>
              <a:t>a</a:t>
            </a:r>
            <a:r>
              <a:rPr spc="-25" dirty="0"/>
              <a:t>n</a:t>
            </a:r>
            <a:r>
              <a:rPr spc="-265" dirty="0"/>
              <a:t>t</a:t>
            </a:r>
            <a:r>
              <a:rPr spc="-330" dirty="0"/>
              <a:t>e</a:t>
            </a:r>
            <a:r>
              <a:rPr spc="-270" dirty="0"/>
              <a:t> </a:t>
            </a:r>
            <a:r>
              <a:rPr spc="-530" dirty="0"/>
              <a:t>v</a:t>
            </a:r>
            <a:r>
              <a:rPr spc="-434" dirty="0"/>
              <a:t>s</a:t>
            </a:r>
            <a:r>
              <a:rPr spc="-340" dirty="0"/>
              <a:t> </a:t>
            </a:r>
            <a:r>
              <a:rPr spc="-425" dirty="0"/>
              <a:t>N</a:t>
            </a:r>
            <a:r>
              <a:rPr spc="-30" dirty="0"/>
              <a:t>o</a:t>
            </a:r>
            <a:r>
              <a:rPr spc="-295" dirty="0"/>
              <a:t> </a:t>
            </a:r>
            <a:r>
              <a:rPr spc="-105" dirty="0"/>
              <a:t>Blo</a:t>
            </a:r>
            <a:r>
              <a:rPr spc="-145" dirty="0"/>
              <a:t>q</a:t>
            </a:r>
            <a:r>
              <a:rPr spc="-140" dirty="0"/>
              <a:t>u</a:t>
            </a:r>
            <a:r>
              <a:rPr spc="-155" dirty="0"/>
              <a:t>e</a:t>
            </a:r>
            <a:r>
              <a:rPr dirty="0"/>
              <a:t>a</a:t>
            </a:r>
            <a:r>
              <a:rPr spc="-25" dirty="0"/>
              <a:t>n</a:t>
            </a:r>
            <a:r>
              <a:rPr spc="-300" dirty="0"/>
              <a:t>te</a:t>
            </a:r>
          </a:p>
        </p:txBody>
      </p:sp>
      <p:sp>
        <p:nvSpPr>
          <p:cNvPr id="5" name="object 5">
            <a:extLst>
              <a:ext uri="{FF2B5EF4-FFF2-40B4-BE49-F238E27FC236}">
                <a16:creationId xmlns:a16="http://schemas.microsoft.com/office/drawing/2014/main" id="{CFECE11D-22BC-5536-B10E-60874C7E0D0B}"/>
              </a:ext>
            </a:extLst>
          </p:cNvPr>
          <p:cNvSpPr txBox="1"/>
          <p:nvPr/>
        </p:nvSpPr>
        <p:spPr>
          <a:xfrm>
            <a:off x="583615" y="1977979"/>
            <a:ext cx="7975600" cy="948337"/>
          </a:xfrm>
          <a:prstGeom prst="rect">
            <a:avLst/>
          </a:prstGeom>
        </p:spPr>
        <p:txBody>
          <a:bodyPr vert="horz" wrap="square" lIns="0" tIns="12065" rIns="0" bIns="0" rtlCol="0">
            <a:spAutoFit/>
          </a:bodyPr>
          <a:lstStyle/>
          <a:p>
            <a:pPr marL="12700" algn="ctr">
              <a:lnSpc>
                <a:spcPct val="100000"/>
              </a:lnSpc>
              <a:spcBef>
                <a:spcPts val="95"/>
              </a:spcBef>
            </a:pPr>
            <a:r>
              <a:rPr lang="es-ES" sz="2000" i="1" spc="-5" dirty="0">
                <a:latin typeface="Constantia"/>
                <a:cs typeface="Constantia"/>
              </a:rPr>
              <a:t>Bloqueante vs No-bloqueante hace referencia a como la fase de espera afecta a nuestro programa:</a:t>
            </a:r>
          </a:p>
          <a:p>
            <a:pPr marL="12700" algn="ctr">
              <a:lnSpc>
                <a:spcPct val="100000"/>
              </a:lnSpc>
              <a:spcBef>
                <a:spcPts val="95"/>
              </a:spcBef>
            </a:pPr>
            <a:endParaRPr lang="es-ES" sz="2000" i="1" spc="-5" dirty="0">
              <a:latin typeface="Constantia"/>
              <a:cs typeface="Constantia"/>
            </a:endParaRPr>
          </a:p>
        </p:txBody>
      </p:sp>
      <p:pic>
        <p:nvPicPr>
          <p:cNvPr id="3074" name="Picture 2">
            <a:extLst>
              <a:ext uri="{FF2B5EF4-FFF2-40B4-BE49-F238E27FC236}">
                <a16:creationId xmlns:a16="http://schemas.microsoft.com/office/drawing/2014/main" id="{B26198FB-CCAC-36F7-1771-03CCDD9D8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224" y="2667000"/>
            <a:ext cx="572555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058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481380" y="1077149"/>
            <a:ext cx="8180070" cy="828040"/>
          </a:xfrm>
          <a:prstGeom prst="rect">
            <a:avLst/>
          </a:prstGeom>
        </p:spPr>
        <p:txBody>
          <a:bodyPr vert="horz" wrap="square" lIns="0" tIns="14605" rIns="0" bIns="0" rtlCol="0">
            <a:spAutoFit/>
          </a:bodyPr>
          <a:lstStyle/>
          <a:p>
            <a:pPr marL="12700">
              <a:lnSpc>
                <a:spcPct val="100000"/>
              </a:lnSpc>
              <a:spcBef>
                <a:spcPts val="115"/>
              </a:spcBef>
            </a:pPr>
            <a:r>
              <a:rPr spc="-105" dirty="0"/>
              <a:t>Blo</a:t>
            </a:r>
            <a:r>
              <a:rPr spc="-145" dirty="0"/>
              <a:t>q</a:t>
            </a:r>
            <a:r>
              <a:rPr spc="-140" dirty="0"/>
              <a:t>u</a:t>
            </a:r>
            <a:r>
              <a:rPr spc="-155" dirty="0"/>
              <a:t>e</a:t>
            </a:r>
            <a:r>
              <a:rPr dirty="0"/>
              <a:t>a</a:t>
            </a:r>
            <a:r>
              <a:rPr spc="-25" dirty="0"/>
              <a:t>n</a:t>
            </a:r>
            <a:r>
              <a:rPr spc="-265" dirty="0"/>
              <a:t>t</a:t>
            </a:r>
            <a:r>
              <a:rPr spc="-330" dirty="0"/>
              <a:t>e</a:t>
            </a:r>
            <a:r>
              <a:rPr spc="-270" dirty="0"/>
              <a:t> </a:t>
            </a:r>
            <a:r>
              <a:rPr spc="-530" dirty="0"/>
              <a:t>v</a:t>
            </a:r>
            <a:r>
              <a:rPr spc="-434" dirty="0"/>
              <a:t>s</a:t>
            </a:r>
            <a:r>
              <a:rPr spc="-340" dirty="0"/>
              <a:t> </a:t>
            </a:r>
            <a:r>
              <a:rPr spc="-425" dirty="0"/>
              <a:t>N</a:t>
            </a:r>
            <a:r>
              <a:rPr spc="-30" dirty="0"/>
              <a:t>o</a:t>
            </a:r>
            <a:r>
              <a:rPr spc="-295" dirty="0"/>
              <a:t> </a:t>
            </a:r>
            <a:r>
              <a:rPr spc="-105" dirty="0"/>
              <a:t>Blo</a:t>
            </a:r>
            <a:r>
              <a:rPr spc="-145" dirty="0"/>
              <a:t>q</a:t>
            </a:r>
            <a:r>
              <a:rPr spc="-140" dirty="0"/>
              <a:t>u</a:t>
            </a:r>
            <a:r>
              <a:rPr spc="-155" dirty="0"/>
              <a:t>e</a:t>
            </a:r>
            <a:r>
              <a:rPr dirty="0"/>
              <a:t>a</a:t>
            </a:r>
            <a:r>
              <a:rPr spc="-25" dirty="0"/>
              <a:t>n</a:t>
            </a:r>
            <a:r>
              <a:rPr spc="-300" dirty="0"/>
              <a:t>te</a:t>
            </a:r>
          </a:p>
        </p:txBody>
      </p:sp>
      <p:sp>
        <p:nvSpPr>
          <p:cNvPr id="5" name="object 5">
            <a:extLst>
              <a:ext uri="{FF2B5EF4-FFF2-40B4-BE49-F238E27FC236}">
                <a16:creationId xmlns:a16="http://schemas.microsoft.com/office/drawing/2014/main" id="{CFECE11D-22BC-5536-B10E-60874C7E0D0B}"/>
              </a:ext>
            </a:extLst>
          </p:cNvPr>
          <p:cNvSpPr txBox="1"/>
          <p:nvPr/>
        </p:nvSpPr>
        <p:spPr>
          <a:xfrm>
            <a:off x="583615" y="2362200"/>
            <a:ext cx="7975600" cy="3731150"/>
          </a:xfrm>
          <a:prstGeom prst="rect">
            <a:avLst/>
          </a:prstGeom>
        </p:spPr>
        <p:txBody>
          <a:bodyPr vert="horz" wrap="square" lIns="0" tIns="12065" rIns="0" bIns="0" rtlCol="0">
            <a:spAutoFit/>
          </a:bodyPr>
          <a:lstStyle/>
          <a:p>
            <a:pPr marL="355600" indent="-342900" algn="ctr">
              <a:lnSpc>
                <a:spcPct val="100000"/>
              </a:lnSpc>
              <a:spcBef>
                <a:spcPts val="95"/>
              </a:spcBef>
              <a:buFont typeface="Arial" panose="020B0604020202020204" pitchFamily="34" charset="0"/>
              <a:buChar char="•"/>
            </a:pPr>
            <a:r>
              <a:rPr lang="es-ES" sz="2000" b="1" i="1" spc="-5" dirty="0">
                <a:latin typeface="Constantia"/>
                <a:cs typeface="Constantia"/>
              </a:rPr>
              <a:t>Bloqueante: </a:t>
            </a:r>
            <a:r>
              <a:rPr lang="es-ES" sz="2000" i="1" spc="-5" dirty="0">
                <a:latin typeface="Constantia"/>
                <a:cs typeface="Constantia"/>
              </a:rPr>
              <a:t>Una llamada u operación bloqueante no devuelve el control a nuestra aplicación hasta que se ha completado. Por tanto, el </a:t>
            </a:r>
            <a:r>
              <a:rPr lang="es-ES" sz="2000" i="1" spc="-5" dirty="0" err="1">
                <a:latin typeface="Constantia"/>
                <a:cs typeface="Constantia"/>
              </a:rPr>
              <a:t>thread</a:t>
            </a:r>
            <a:r>
              <a:rPr lang="es-ES" sz="2000" i="1" spc="-5" dirty="0">
                <a:latin typeface="Constantia"/>
                <a:cs typeface="Constantia"/>
              </a:rPr>
              <a:t> queda bloqueado en estado de espera.</a:t>
            </a:r>
          </a:p>
          <a:p>
            <a:pPr marL="355600" indent="-342900" algn="ctr">
              <a:lnSpc>
                <a:spcPct val="100000"/>
              </a:lnSpc>
              <a:spcBef>
                <a:spcPts val="95"/>
              </a:spcBef>
              <a:buFont typeface="Arial" panose="020B0604020202020204" pitchFamily="34" charset="0"/>
              <a:buChar char="•"/>
            </a:pPr>
            <a:endParaRPr lang="es-ES" sz="2000" i="1" spc="-5" dirty="0">
              <a:latin typeface="Constantia"/>
              <a:cs typeface="Constantia"/>
            </a:endParaRPr>
          </a:p>
          <a:p>
            <a:pPr marL="355600" indent="-342900" algn="ctr">
              <a:lnSpc>
                <a:spcPct val="100000"/>
              </a:lnSpc>
              <a:spcBef>
                <a:spcPts val="95"/>
              </a:spcBef>
              <a:buFont typeface="Arial" panose="020B0604020202020204" pitchFamily="34" charset="0"/>
              <a:buChar char="•"/>
            </a:pPr>
            <a:r>
              <a:rPr lang="es-ES" sz="2000" b="1" i="1" spc="-5" dirty="0">
                <a:latin typeface="Constantia"/>
                <a:cs typeface="Constantia"/>
              </a:rPr>
              <a:t>No Bloqueante:</a:t>
            </a:r>
            <a:r>
              <a:rPr lang="es-ES" sz="2000" i="1" spc="-5" dirty="0">
                <a:latin typeface="Constantia"/>
                <a:cs typeface="Constantia"/>
              </a:rPr>
              <a:t> Una llamada no bloqueante devuelve inmediatamente con independencia del resultado. En caso de que se haya completado, devolverá los datos solicitados. En caso contrario (si la operación no ha podido ser satisfecha) podría devolver un código de error indicando algo así como 'Temporalmente no disponible', 'No estoy listo’, etc. En este caso se sobreentiende que algún tipo de </a:t>
            </a:r>
            <a:r>
              <a:rPr lang="es-ES" sz="2000" i="1" spc="-5" dirty="0" err="1">
                <a:latin typeface="Constantia"/>
                <a:cs typeface="Constantia"/>
              </a:rPr>
              <a:t>polling</a:t>
            </a:r>
            <a:r>
              <a:rPr lang="es-ES" sz="2000" i="1" spc="-5" dirty="0">
                <a:latin typeface="Constantia"/>
                <a:cs typeface="Constantia"/>
              </a:rPr>
              <a:t> debería hacerse para completar el trabajo o para lanzar una nueva petición más tarde, en un mejor momento.</a:t>
            </a:r>
          </a:p>
        </p:txBody>
      </p:sp>
    </p:spTree>
    <p:extLst>
      <p:ext uri="{BB962C8B-B14F-4D97-AF65-F5344CB8AC3E}">
        <p14:creationId xmlns:p14="http://schemas.microsoft.com/office/powerpoint/2010/main" val="1201877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481380" y="1077149"/>
            <a:ext cx="8180070" cy="828040"/>
          </a:xfrm>
          <a:prstGeom prst="rect">
            <a:avLst/>
          </a:prstGeom>
        </p:spPr>
        <p:txBody>
          <a:bodyPr vert="horz" wrap="square" lIns="0" tIns="14605" rIns="0" bIns="0" rtlCol="0">
            <a:spAutoFit/>
          </a:bodyPr>
          <a:lstStyle/>
          <a:p>
            <a:pPr marL="12700">
              <a:lnSpc>
                <a:spcPct val="100000"/>
              </a:lnSpc>
              <a:spcBef>
                <a:spcPts val="115"/>
              </a:spcBef>
            </a:pPr>
            <a:r>
              <a:rPr spc="-105" dirty="0"/>
              <a:t>Blo</a:t>
            </a:r>
            <a:r>
              <a:rPr spc="-145" dirty="0"/>
              <a:t>q</a:t>
            </a:r>
            <a:r>
              <a:rPr spc="-140" dirty="0"/>
              <a:t>u</a:t>
            </a:r>
            <a:r>
              <a:rPr spc="-155" dirty="0"/>
              <a:t>e</a:t>
            </a:r>
            <a:r>
              <a:rPr dirty="0"/>
              <a:t>a</a:t>
            </a:r>
            <a:r>
              <a:rPr spc="-25" dirty="0"/>
              <a:t>n</a:t>
            </a:r>
            <a:r>
              <a:rPr spc="-265" dirty="0"/>
              <a:t>t</a:t>
            </a:r>
            <a:r>
              <a:rPr spc="-330" dirty="0"/>
              <a:t>e</a:t>
            </a:r>
            <a:r>
              <a:rPr spc="-270" dirty="0"/>
              <a:t> </a:t>
            </a:r>
            <a:r>
              <a:rPr spc="-530" dirty="0"/>
              <a:t>v</a:t>
            </a:r>
            <a:r>
              <a:rPr spc="-434" dirty="0"/>
              <a:t>s</a:t>
            </a:r>
            <a:r>
              <a:rPr spc="-340" dirty="0"/>
              <a:t> </a:t>
            </a:r>
            <a:r>
              <a:rPr spc="-425" dirty="0"/>
              <a:t>N</a:t>
            </a:r>
            <a:r>
              <a:rPr spc="-30" dirty="0"/>
              <a:t>o</a:t>
            </a:r>
            <a:r>
              <a:rPr spc="-295" dirty="0"/>
              <a:t> </a:t>
            </a:r>
            <a:r>
              <a:rPr spc="-105" dirty="0"/>
              <a:t>Blo</a:t>
            </a:r>
            <a:r>
              <a:rPr spc="-145" dirty="0"/>
              <a:t>q</a:t>
            </a:r>
            <a:r>
              <a:rPr spc="-140" dirty="0"/>
              <a:t>u</a:t>
            </a:r>
            <a:r>
              <a:rPr spc="-155" dirty="0"/>
              <a:t>e</a:t>
            </a:r>
            <a:r>
              <a:rPr dirty="0"/>
              <a:t>a</a:t>
            </a:r>
            <a:r>
              <a:rPr spc="-25" dirty="0"/>
              <a:t>n</a:t>
            </a:r>
            <a:r>
              <a:rPr spc="-300" dirty="0"/>
              <a:t>te</a:t>
            </a:r>
          </a:p>
        </p:txBody>
      </p:sp>
      <p:pic>
        <p:nvPicPr>
          <p:cNvPr id="4" name="object 4"/>
          <p:cNvPicPr/>
          <p:nvPr/>
        </p:nvPicPr>
        <p:blipFill>
          <a:blip r:embed="rId4" cstate="print"/>
          <a:stretch>
            <a:fillRect/>
          </a:stretch>
        </p:blipFill>
        <p:spPr>
          <a:xfrm>
            <a:off x="886967" y="2566416"/>
            <a:ext cx="7373111" cy="2679192"/>
          </a:xfrm>
          <a:prstGeom prst="rect">
            <a:avLst/>
          </a:prstGeom>
        </p:spPr>
      </p:pic>
    </p:spTree>
    <p:extLst>
      <p:ext uri="{BB962C8B-B14F-4D97-AF65-F5344CB8AC3E}">
        <p14:creationId xmlns:p14="http://schemas.microsoft.com/office/powerpoint/2010/main" val="20580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5575B-12C9-398D-CD1D-A3FEE9F386DF}"/>
              </a:ext>
            </a:extLst>
          </p:cNvPr>
          <p:cNvSpPr>
            <a:spLocks noGrp="1"/>
          </p:cNvSpPr>
          <p:nvPr>
            <p:ph type="ctrTitle"/>
          </p:nvPr>
        </p:nvSpPr>
        <p:spPr>
          <a:xfrm>
            <a:off x="685800" y="1228568"/>
            <a:ext cx="7772400" cy="807913"/>
          </a:xfrm>
        </p:spPr>
        <p:txBody>
          <a:bodyPr/>
          <a:lstStyle/>
          <a:p>
            <a:pPr algn="ctr"/>
            <a:r>
              <a:rPr lang="es-CO" dirty="0"/>
              <a:t>Síncrono vs asíncrono</a:t>
            </a:r>
          </a:p>
        </p:txBody>
      </p:sp>
      <p:sp>
        <p:nvSpPr>
          <p:cNvPr id="3" name="Subtítulo 2">
            <a:extLst>
              <a:ext uri="{FF2B5EF4-FFF2-40B4-BE49-F238E27FC236}">
                <a16:creationId xmlns:a16="http://schemas.microsoft.com/office/drawing/2014/main" id="{4FF0E8A9-BBD3-B124-3781-E48925CEAF00}"/>
              </a:ext>
            </a:extLst>
          </p:cNvPr>
          <p:cNvSpPr>
            <a:spLocks noGrp="1"/>
          </p:cNvSpPr>
          <p:nvPr>
            <p:ph type="subTitle" idx="4"/>
          </p:nvPr>
        </p:nvSpPr>
        <p:spPr>
          <a:xfrm>
            <a:off x="1371600" y="2209800"/>
            <a:ext cx="6400800" cy="553998"/>
          </a:xfrm>
        </p:spPr>
        <p:txBody>
          <a:bodyPr/>
          <a:lstStyle/>
          <a:p>
            <a:pPr algn="ctr"/>
            <a:r>
              <a:rPr lang="es-ES" dirty="0"/>
              <a:t>Síncrono vs Asíncrono se refiere a cuando tendrá lugar la respuesta:</a:t>
            </a:r>
          </a:p>
          <a:p>
            <a:pPr algn="ctr"/>
            <a:endParaRPr lang="es-CO" dirty="0"/>
          </a:p>
        </p:txBody>
      </p:sp>
      <p:pic>
        <p:nvPicPr>
          <p:cNvPr id="4098" name="Picture 2">
            <a:extLst>
              <a:ext uri="{FF2B5EF4-FFF2-40B4-BE49-F238E27FC236}">
                <a16:creationId xmlns:a16="http://schemas.microsoft.com/office/drawing/2014/main" id="{EE7EFB92-6831-BF65-A36A-4861EA667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2592" y="2362200"/>
            <a:ext cx="5998816" cy="439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31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2234564" y="1011557"/>
            <a:ext cx="227520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0" dirty="0"/>
              <a:t> </a:t>
            </a:r>
            <a:r>
              <a:rPr spc="-185" dirty="0"/>
              <a:t>es</a:t>
            </a:r>
          </a:p>
        </p:txBody>
      </p:sp>
      <p:sp>
        <p:nvSpPr>
          <p:cNvPr id="4" name="object 4"/>
          <p:cNvSpPr txBox="1"/>
          <p:nvPr/>
        </p:nvSpPr>
        <p:spPr>
          <a:xfrm>
            <a:off x="6548846"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pic>
        <p:nvPicPr>
          <p:cNvPr id="5" name="object 5"/>
          <p:cNvPicPr/>
          <p:nvPr/>
        </p:nvPicPr>
        <p:blipFill>
          <a:blip r:embed="rId3" cstate="print"/>
          <a:stretch>
            <a:fillRect/>
          </a:stretch>
        </p:blipFill>
        <p:spPr>
          <a:xfrm>
            <a:off x="4821935" y="981455"/>
            <a:ext cx="1655064" cy="1011936"/>
          </a:xfrm>
          <a:prstGeom prst="rect">
            <a:avLst/>
          </a:prstGeom>
        </p:spPr>
      </p:pic>
      <p:pic>
        <p:nvPicPr>
          <p:cNvPr id="6" name="object 6"/>
          <p:cNvPicPr/>
          <p:nvPr/>
        </p:nvPicPr>
        <p:blipFill>
          <a:blip r:embed="rId4" cstate="print"/>
          <a:stretch>
            <a:fillRect/>
          </a:stretch>
        </p:blipFill>
        <p:spPr>
          <a:xfrm>
            <a:off x="1188719" y="2636520"/>
            <a:ext cx="2807208" cy="2807207"/>
          </a:xfrm>
          <a:prstGeom prst="rect">
            <a:avLst/>
          </a:prstGeom>
        </p:spPr>
      </p:pic>
      <p:pic>
        <p:nvPicPr>
          <p:cNvPr id="7" name="object 7"/>
          <p:cNvPicPr/>
          <p:nvPr/>
        </p:nvPicPr>
        <p:blipFill>
          <a:blip r:embed="rId5" cstate="print"/>
          <a:stretch>
            <a:fillRect/>
          </a:stretch>
        </p:blipFill>
        <p:spPr>
          <a:xfrm>
            <a:off x="4821935" y="2350007"/>
            <a:ext cx="3383279" cy="3383279"/>
          </a:xfrm>
          <a:prstGeom prst="rect">
            <a:avLst/>
          </a:prstGeom>
        </p:spPr>
      </p:pic>
      <p:sp>
        <p:nvSpPr>
          <p:cNvPr id="8" name="object 8"/>
          <p:cNvSpPr txBox="1"/>
          <p:nvPr/>
        </p:nvSpPr>
        <p:spPr>
          <a:xfrm>
            <a:off x="2769870" y="5996127"/>
            <a:ext cx="3628390"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10" dirty="0">
                <a:latin typeface="Constantia"/>
                <a:cs typeface="Constantia"/>
              </a:rPr>
              <a:t> JavaScript</a:t>
            </a:r>
            <a:r>
              <a:rPr sz="2000" i="1" spc="-5" dirty="0">
                <a:latin typeface="Constantia"/>
                <a:cs typeface="Constantia"/>
              </a:rPr>
              <a:t> </a:t>
            </a:r>
            <a:r>
              <a:rPr sz="2000" i="1" spc="-10" dirty="0">
                <a:latin typeface="Constantia"/>
                <a:cs typeface="Constantia"/>
              </a:rPr>
              <a:t>en</a:t>
            </a:r>
            <a:r>
              <a:rPr sz="2000" i="1" spc="5" dirty="0">
                <a:latin typeface="Constantia"/>
                <a:cs typeface="Constantia"/>
              </a:rPr>
              <a:t> </a:t>
            </a:r>
            <a:r>
              <a:rPr sz="2000" i="1" spc="-5" dirty="0">
                <a:latin typeface="Constantia"/>
                <a:cs typeface="Constantia"/>
              </a:rPr>
              <a:t>lado</a:t>
            </a:r>
            <a:r>
              <a:rPr sz="2000" i="1" spc="5" dirty="0">
                <a:latin typeface="Constantia"/>
                <a:cs typeface="Constantia"/>
              </a:rPr>
              <a:t> </a:t>
            </a:r>
            <a:r>
              <a:rPr sz="2000" i="1" spc="-5" dirty="0">
                <a:latin typeface="Constantia"/>
                <a:cs typeface="Constantia"/>
              </a:rPr>
              <a:t>del</a:t>
            </a:r>
            <a:r>
              <a:rPr sz="2000" i="1" spc="-20" dirty="0">
                <a:latin typeface="Constantia"/>
                <a:cs typeface="Constantia"/>
              </a:rPr>
              <a:t> </a:t>
            </a:r>
            <a:r>
              <a:rPr sz="2000" i="1" spc="-5" dirty="0">
                <a:latin typeface="Constantia"/>
                <a:cs typeface="Constantia"/>
              </a:rPr>
              <a:t>servidor</a:t>
            </a:r>
            <a:r>
              <a:rPr sz="2000" i="1" spc="40" dirty="0">
                <a:latin typeface="Constantia"/>
                <a:cs typeface="Constantia"/>
              </a:rPr>
              <a:t> </a:t>
            </a:r>
            <a:r>
              <a:rPr sz="2000" i="1" spc="-5" dirty="0">
                <a:latin typeface="Constantia"/>
                <a:cs typeface="Constantia"/>
              </a:rPr>
              <a:t>»</a:t>
            </a:r>
            <a:endParaRPr sz="2000">
              <a:latin typeface="Constantia"/>
              <a:cs typeface="Constant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5575B-12C9-398D-CD1D-A3FEE9F386DF}"/>
              </a:ext>
            </a:extLst>
          </p:cNvPr>
          <p:cNvSpPr>
            <a:spLocks noGrp="1"/>
          </p:cNvSpPr>
          <p:nvPr>
            <p:ph type="ctrTitle"/>
          </p:nvPr>
        </p:nvSpPr>
        <p:spPr>
          <a:xfrm>
            <a:off x="685800" y="2125980"/>
            <a:ext cx="7772400" cy="807913"/>
          </a:xfrm>
        </p:spPr>
        <p:txBody>
          <a:bodyPr/>
          <a:lstStyle/>
          <a:p>
            <a:pPr algn="ctr"/>
            <a:r>
              <a:rPr lang="es-CO" dirty="0"/>
              <a:t>Single </a:t>
            </a:r>
            <a:r>
              <a:rPr lang="es-CO" dirty="0" err="1"/>
              <a:t>Thread</a:t>
            </a:r>
            <a:endParaRPr lang="es-CO" dirty="0"/>
          </a:p>
        </p:txBody>
      </p:sp>
      <p:sp>
        <p:nvSpPr>
          <p:cNvPr id="3" name="Subtítulo 2">
            <a:extLst>
              <a:ext uri="{FF2B5EF4-FFF2-40B4-BE49-F238E27FC236}">
                <a16:creationId xmlns:a16="http://schemas.microsoft.com/office/drawing/2014/main" id="{4FF0E8A9-BBD3-B124-3781-E48925CEAF00}"/>
              </a:ext>
            </a:extLst>
          </p:cNvPr>
          <p:cNvSpPr>
            <a:spLocks noGrp="1"/>
          </p:cNvSpPr>
          <p:nvPr>
            <p:ph type="subTitle" idx="4"/>
          </p:nvPr>
        </p:nvSpPr>
        <p:spPr>
          <a:xfrm>
            <a:off x="1371600" y="3840480"/>
            <a:ext cx="6400800" cy="1384995"/>
          </a:xfrm>
        </p:spPr>
        <p:txBody>
          <a:bodyPr/>
          <a:lstStyle/>
          <a:p>
            <a:pPr algn="ctr"/>
            <a:r>
              <a:rPr lang="es-ES" dirty="0"/>
              <a:t>Una de las características de </a:t>
            </a:r>
            <a:r>
              <a:rPr lang="es-ES" dirty="0" err="1"/>
              <a:t>NodeJS</a:t>
            </a:r>
            <a:r>
              <a:rPr lang="es-ES" dirty="0"/>
              <a:t> es su naturaleza "Single </a:t>
            </a:r>
            <a:r>
              <a:rPr lang="es-ES" dirty="0" err="1"/>
              <a:t>Thread</a:t>
            </a:r>
            <a:r>
              <a:rPr lang="es-ES" dirty="0"/>
              <a:t>". Cuando pones en marcha un programa escrito en Node.JS se dispone de un único hilo de ejecución.</a:t>
            </a:r>
          </a:p>
          <a:p>
            <a:pPr algn="ctr"/>
            <a:endParaRPr lang="es-ES" dirty="0"/>
          </a:p>
          <a:p>
            <a:pPr algn="ctr"/>
            <a:endParaRPr lang="es-CO" dirty="0"/>
          </a:p>
        </p:txBody>
      </p:sp>
    </p:spTree>
    <p:extLst>
      <p:ext uri="{BB962C8B-B14F-4D97-AF65-F5344CB8AC3E}">
        <p14:creationId xmlns:p14="http://schemas.microsoft.com/office/powerpoint/2010/main" val="3855936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2658236" y="1077149"/>
            <a:ext cx="3838575" cy="828040"/>
          </a:xfrm>
          <a:prstGeom prst="rect">
            <a:avLst/>
          </a:prstGeom>
        </p:spPr>
        <p:txBody>
          <a:bodyPr vert="horz" wrap="square" lIns="0" tIns="14605" rIns="0" bIns="0" rtlCol="0">
            <a:spAutoFit/>
          </a:bodyPr>
          <a:lstStyle/>
          <a:p>
            <a:pPr marL="12700">
              <a:lnSpc>
                <a:spcPct val="100000"/>
              </a:lnSpc>
              <a:spcBef>
                <a:spcPts val="115"/>
              </a:spcBef>
            </a:pPr>
            <a:r>
              <a:rPr spc="-235" dirty="0"/>
              <a:t>Si</a:t>
            </a:r>
            <a:r>
              <a:rPr spc="-345" dirty="0"/>
              <a:t>n</a:t>
            </a:r>
            <a:r>
              <a:rPr spc="-15" dirty="0"/>
              <a:t>gle</a:t>
            </a:r>
            <a:r>
              <a:rPr spc="-310" dirty="0"/>
              <a:t> </a:t>
            </a:r>
            <a:r>
              <a:rPr spc="-204" dirty="0"/>
              <a:t>Thread</a:t>
            </a:r>
          </a:p>
        </p:txBody>
      </p:sp>
      <p:pic>
        <p:nvPicPr>
          <p:cNvPr id="4" name="object 4"/>
          <p:cNvPicPr/>
          <p:nvPr/>
        </p:nvPicPr>
        <p:blipFill>
          <a:blip r:embed="rId3" cstate="print"/>
          <a:stretch>
            <a:fillRect/>
          </a:stretch>
        </p:blipFill>
        <p:spPr>
          <a:xfrm>
            <a:off x="633983" y="2179320"/>
            <a:ext cx="8022335" cy="410260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5575B-12C9-398D-CD1D-A3FEE9F386DF}"/>
              </a:ext>
            </a:extLst>
          </p:cNvPr>
          <p:cNvSpPr>
            <a:spLocks noGrp="1"/>
          </p:cNvSpPr>
          <p:nvPr>
            <p:ph type="ctrTitle"/>
          </p:nvPr>
        </p:nvSpPr>
        <p:spPr>
          <a:xfrm>
            <a:off x="685800" y="1371600"/>
            <a:ext cx="7772400" cy="807913"/>
          </a:xfrm>
        </p:spPr>
        <p:txBody>
          <a:bodyPr/>
          <a:lstStyle/>
          <a:p>
            <a:pPr algn="ctr"/>
            <a:r>
              <a:rPr lang="es-CO" dirty="0"/>
              <a:t>Operación I/O asíncrona</a:t>
            </a:r>
          </a:p>
        </p:txBody>
      </p:sp>
      <p:pic>
        <p:nvPicPr>
          <p:cNvPr id="5122" name="Picture 2">
            <a:extLst>
              <a:ext uri="{FF2B5EF4-FFF2-40B4-BE49-F238E27FC236}">
                <a16:creationId xmlns:a16="http://schemas.microsoft.com/office/drawing/2014/main" id="{9AE7E4CA-CDF5-4541-43AF-FFB863DB1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362200"/>
            <a:ext cx="84582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223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5575B-12C9-398D-CD1D-A3FEE9F386DF}"/>
              </a:ext>
            </a:extLst>
          </p:cNvPr>
          <p:cNvSpPr>
            <a:spLocks noGrp="1"/>
          </p:cNvSpPr>
          <p:nvPr>
            <p:ph type="ctrTitle"/>
          </p:nvPr>
        </p:nvSpPr>
        <p:spPr>
          <a:xfrm rot="16200000">
            <a:off x="-2923401" y="3152001"/>
            <a:ext cx="7772400" cy="553998"/>
          </a:xfrm>
        </p:spPr>
        <p:txBody>
          <a:bodyPr/>
          <a:lstStyle/>
          <a:p>
            <a:pPr algn="ctr"/>
            <a:r>
              <a:rPr lang="es-CO" sz="3600" dirty="0"/>
              <a:t>Operación I/O asíncrona</a:t>
            </a:r>
          </a:p>
        </p:txBody>
      </p:sp>
      <p:pic>
        <p:nvPicPr>
          <p:cNvPr id="6146" name="Picture 2">
            <a:extLst>
              <a:ext uri="{FF2B5EF4-FFF2-40B4-BE49-F238E27FC236}">
                <a16:creationId xmlns:a16="http://schemas.microsoft.com/office/drawing/2014/main" id="{ED052569-714E-E59E-0626-68BF0B976D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527"/>
          <a:stretch/>
        </p:blipFill>
        <p:spPr bwMode="auto">
          <a:xfrm>
            <a:off x="381000" y="1524000"/>
            <a:ext cx="58421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EC6BA7B-8214-BC38-3DB1-D7819C723E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000" b="2222"/>
          <a:stretch/>
        </p:blipFill>
        <p:spPr bwMode="auto">
          <a:xfrm>
            <a:off x="4419600" y="838200"/>
            <a:ext cx="5565652"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056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8671" y="914400"/>
            <a:ext cx="6026658" cy="822661"/>
          </a:xfrm>
          <a:prstGeom prst="rect">
            <a:avLst/>
          </a:prstGeom>
        </p:spPr>
        <p:txBody>
          <a:bodyPr vert="horz" wrap="square" lIns="0" tIns="14605" rIns="0" bIns="0" rtlCol="0">
            <a:spAutoFit/>
          </a:bodyPr>
          <a:lstStyle/>
          <a:p>
            <a:pPr marL="12700" algn="ctr">
              <a:lnSpc>
                <a:spcPct val="100000"/>
              </a:lnSpc>
              <a:spcBef>
                <a:spcPts val="115"/>
              </a:spcBef>
            </a:pPr>
            <a:r>
              <a:rPr lang="en-US" spc="-15" dirty="0"/>
              <a:t>Loop de </a:t>
            </a:r>
            <a:r>
              <a:rPr lang="en-US" spc="-15" dirty="0" err="1"/>
              <a:t>eventos</a:t>
            </a:r>
            <a:endParaRPr spc="-45" dirty="0"/>
          </a:p>
        </p:txBody>
      </p:sp>
      <p:pic>
        <p:nvPicPr>
          <p:cNvPr id="7170" name="Picture 2">
            <a:extLst>
              <a:ext uri="{FF2B5EF4-FFF2-40B4-BE49-F238E27FC236}">
                <a16:creationId xmlns:a16="http://schemas.microsoft.com/office/drawing/2014/main" id="{D895A3AA-7781-D3D6-469B-D52BE350C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905000"/>
            <a:ext cx="84582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10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F0E8A9-BBD3-B124-3781-E48925CEAF00}"/>
              </a:ext>
            </a:extLst>
          </p:cNvPr>
          <p:cNvSpPr>
            <a:spLocks noGrp="1"/>
          </p:cNvSpPr>
          <p:nvPr>
            <p:ph type="subTitle" idx="4"/>
          </p:nvPr>
        </p:nvSpPr>
        <p:spPr>
          <a:xfrm>
            <a:off x="990600" y="783610"/>
            <a:ext cx="7162800" cy="2492990"/>
          </a:xfrm>
        </p:spPr>
        <p:txBody>
          <a:bodyPr/>
          <a:lstStyle/>
          <a:p>
            <a:pPr algn="ctr"/>
            <a:r>
              <a:rPr lang="es-ES" dirty="0">
                <a:latin typeface="Trebuchet MS" panose="020B0603020202020204" pitchFamily="34" charset="0"/>
              </a:rPr>
              <a:t>Call </a:t>
            </a:r>
            <a:r>
              <a:rPr lang="es-ES" dirty="0" err="1">
                <a:latin typeface="Trebuchet MS" panose="020B0603020202020204" pitchFamily="34" charset="0"/>
              </a:rPr>
              <a:t>stack</a:t>
            </a:r>
            <a:r>
              <a:rPr lang="es-ES" dirty="0">
                <a:latin typeface="Trebuchet MS" panose="020B0603020202020204" pitchFamily="34" charset="0"/>
              </a:rPr>
              <a:t>: </a:t>
            </a:r>
            <a:r>
              <a:rPr lang="es-ES" b="0" i="0" dirty="0">
                <a:solidFill>
                  <a:srgbClr val="363636"/>
                </a:solidFill>
                <a:effectLst/>
                <a:latin typeface="Trebuchet MS" panose="020B0603020202020204" pitchFamily="34" charset="0"/>
              </a:rPr>
              <a:t>se encarga de albergar las instrucciones que deben ejecutarse. Nos indica en que punto del programa estamos, por donde vamos. Cada llamada a función de nuestra aplicación entra a la pila generando un nuevo </a:t>
            </a:r>
            <a:r>
              <a:rPr lang="es-ES" b="0" i="1" dirty="0" err="1">
                <a:solidFill>
                  <a:srgbClr val="363636"/>
                </a:solidFill>
                <a:effectLst/>
                <a:latin typeface="Trebuchet MS" panose="020B0603020202020204" pitchFamily="34" charset="0"/>
              </a:rPr>
              <a:t>frame</a:t>
            </a:r>
            <a:r>
              <a:rPr lang="es-ES" b="0" i="0" dirty="0">
                <a:solidFill>
                  <a:srgbClr val="363636"/>
                </a:solidFill>
                <a:effectLst/>
                <a:latin typeface="Trebuchet MS" panose="020B0603020202020204" pitchFamily="34" charset="0"/>
              </a:rPr>
              <a:t> (bloque de memoria reservada para los argumentos y variables locales de dicha función)</a:t>
            </a:r>
            <a:endParaRPr lang="es-ES" dirty="0">
              <a:latin typeface="Trebuchet MS" panose="020B0603020202020204" pitchFamily="34" charset="0"/>
            </a:endParaRPr>
          </a:p>
          <a:p>
            <a:pPr algn="ctr"/>
            <a:endParaRPr lang="es-ES" dirty="0"/>
          </a:p>
          <a:p>
            <a:pPr algn="ctr"/>
            <a:r>
              <a:rPr lang="es-ES" b="1" dirty="0">
                <a:latin typeface="Trebuchet MS" panose="020B0603020202020204" pitchFamily="34" charset="0"/>
              </a:rPr>
              <a:t>LIFO</a:t>
            </a:r>
          </a:p>
          <a:p>
            <a:pPr algn="ctr"/>
            <a:endParaRPr lang="es-CO" dirty="0"/>
          </a:p>
        </p:txBody>
      </p:sp>
      <p:pic>
        <p:nvPicPr>
          <p:cNvPr id="8194" name="Picture 2">
            <a:extLst>
              <a:ext uri="{FF2B5EF4-FFF2-40B4-BE49-F238E27FC236}">
                <a16:creationId xmlns:a16="http://schemas.microsoft.com/office/drawing/2014/main" id="{913DE533-E7A4-46B5-DAA0-C2D4BC188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55" y="2819400"/>
            <a:ext cx="7133006" cy="3622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130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4FF0E8A9-BBD3-B124-3781-E48925CEAF00}"/>
              </a:ext>
            </a:extLst>
          </p:cNvPr>
          <p:cNvSpPr>
            <a:spLocks noGrp="1"/>
          </p:cNvSpPr>
          <p:nvPr>
            <p:ph type="subTitle" idx="4"/>
          </p:nvPr>
        </p:nvSpPr>
        <p:spPr>
          <a:xfrm>
            <a:off x="647700" y="2182505"/>
            <a:ext cx="7848600" cy="2492990"/>
          </a:xfrm>
        </p:spPr>
        <p:txBody>
          <a:bodyPr/>
          <a:lstStyle/>
          <a:p>
            <a:pPr algn="ctr"/>
            <a:r>
              <a:rPr lang="es-ES" dirty="0" err="1">
                <a:latin typeface="Trebuchet MS" panose="020B0603020202020204" pitchFamily="34" charset="0"/>
              </a:rPr>
              <a:t>Heap</a:t>
            </a:r>
            <a:r>
              <a:rPr lang="es-ES" dirty="0">
                <a:latin typeface="Trebuchet MS" panose="020B0603020202020204" pitchFamily="34" charset="0"/>
              </a:rPr>
              <a:t>: región de memoria libre, normalmente de gran tamaño, dedicada al alojamiento dinámico de objetos.</a:t>
            </a:r>
          </a:p>
          <a:p>
            <a:pPr algn="ctr"/>
            <a:endParaRPr lang="es-ES" dirty="0">
              <a:latin typeface="Trebuchet MS" panose="020B0603020202020204" pitchFamily="34" charset="0"/>
            </a:endParaRPr>
          </a:p>
          <a:p>
            <a:pPr algn="ctr"/>
            <a:r>
              <a:rPr lang="es-ES" dirty="0" err="1">
                <a:latin typeface="Trebuchet MS" panose="020B0603020202020204" pitchFamily="34" charset="0"/>
              </a:rPr>
              <a:t>Queue</a:t>
            </a:r>
            <a:r>
              <a:rPr lang="es-ES" dirty="0">
                <a:latin typeface="Trebuchet MS" panose="020B0603020202020204" pitchFamily="34" charset="0"/>
              </a:rPr>
              <a:t> o cola: el mensaje se inserta en una cola de mensajes pendientes y se registra su </a:t>
            </a:r>
            <a:r>
              <a:rPr lang="es-ES" dirty="0" err="1">
                <a:latin typeface="Trebuchet MS" panose="020B0603020202020204" pitchFamily="34" charset="0"/>
              </a:rPr>
              <a:t>callback</a:t>
            </a:r>
            <a:r>
              <a:rPr lang="es-ES" dirty="0">
                <a:latin typeface="Trebuchet MS" panose="020B0603020202020204" pitchFamily="34" charset="0"/>
              </a:rPr>
              <a:t> correspondiente.</a:t>
            </a:r>
          </a:p>
          <a:p>
            <a:pPr algn="ctr"/>
            <a:endParaRPr lang="es-ES" dirty="0">
              <a:latin typeface="Trebuchet MS" panose="020B0603020202020204" pitchFamily="34" charset="0"/>
            </a:endParaRPr>
          </a:p>
          <a:p>
            <a:pPr algn="ctr"/>
            <a:r>
              <a:rPr lang="es-ES" dirty="0" err="1">
                <a:latin typeface="Trebuchet MS" panose="020B0603020202020204" pitchFamily="34" charset="0"/>
              </a:rPr>
              <a:t>Loop</a:t>
            </a:r>
            <a:r>
              <a:rPr lang="es-ES" dirty="0">
                <a:latin typeface="Trebuchet MS" panose="020B0603020202020204" pitchFamily="34" charset="0"/>
              </a:rPr>
              <a:t> de eventos: cuando la pila de llamadas (</a:t>
            </a:r>
            <a:r>
              <a:rPr lang="es-ES" dirty="0" err="1">
                <a:latin typeface="Trebuchet MS" panose="020B0603020202020204" pitchFamily="34" charset="0"/>
              </a:rPr>
              <a:t>call</a:t>
            </a:r>
            <a:r>
              <a:rPr lang="es-ES" dirty="0">
                <a:latin typeface="Trebuchet MS" panose="020B0603020202020204" pitchFamily="34" charset="0"/>
              </a:rPr>
              <a:t> </a:t>
            </a:r>
            <a:r>
              <a:rPr lang="es-ES" dirty="0" err="1">
                <a:latin typeface="Trebuchet MS" panose="020B0603020202020204" pitchFamily="34" charset="0"/>
              </a:rPr>
              <a:t>stack</a:t>
            </a:r>
            <a:r>
              <a:rPr lang="es-ES" dirty="0">
                <a:latin typeface="Trebuchet MS" panose="020B0603020202020204" pitchFamily="34" charset="0"/>
              </a:rPr>
              <a:t>) se vacía, es decir, no hay nada más que ejecutar, se procesan los mensajes de la cola. Con cada '</a:t>
            </a:r>
            <a:r>
              <a:rPr lang="es-ES" dirty="0" err="1">
                <a:latin typeface="Trebuchet MS" panose="020B0603020202020204" pitchFamily="34" charset="0"/>
              </a:rPr>
              <a:t>tick</a:t>
            </a:r>
            <a:r>
              <a:rPr lang="es-ES" dirty="0">
                <a:latin typeface="Trebuchet MS" panose="020B0603020202020204" pitchFamily="34" charset="0"/>
              </a:rPr>
              <a:t>' del bucle de eventos, se procesa un nuevo mensaje.</a:t>
            </a:r>
            <a:endParaRPr lang="es-CO" dirty="0"/>
          </a:p>
        </p:txBody>
      </p:sp>
    </p:spTree>
    <p:extLst>
      <p:ext uri="{BB962C8B-B14F-4D97-AF65-F5344CB8AC3E}">
        <p14:creationId xmlns:p14="http://schemas.microsoft.com/office/powerpoint/2010/main" val="152569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DFD8B69-8AC1-62DE-6E2D-D62FD78D9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609600"/>
            <a:ext cx="8458200" cy="42957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295C847-14FC-B20E-DF7B-905DB2724C5E}"/>
              </a:ext>
            </a:extLst>
          </p:cNvPr>
          <p:cNvSpPr txBox="1"/>
          <p:nvPr/>
        </p:nvSpPr>
        <p:spPr>
          <a:xfrm>
            <a:off x="2286000" y="4724400"/>
            <a:ext cx="4572000" cy="1754326"/>
          </a:xfrm>
          <a:prstGeom prst="rect">
            <a:avLst/>
          </a:prstGeom>
          <a:noFill/>
        </p:spPr>
        <p:txBody>
          <a:bodyPr wrap="square">
            <a:spAutoFit/>
          </a:bodyPr>
          <a:lstStyle/>
          <a:p>
            <a:pPr algn="ctr"/>
            <a:r>
              <a:rPr lang="es-ES" dirty="0">
                <a:solidFill>
                  <a:srgbClr val="363636"/>
                </a:solidFill>
                <a:latin typeface="Open Sans" panose="020B0606030504020204" pitchFamily="34" charset="0"/>
              </a:rPr>
              <a:t>P</a:t>
            </a:r>
            <a:r>
              <a:rPr lang="es-ES" b="0" i="0" dirty="0">
                <a:solidFill>
                  <a:srgbClr val="363636"/>
                </a:solidFill>
                <a:effectLst/>
                <a:latin typeface="Open Sans" panose="020B0606030504020204" pitchFamily="34" charset="0"/>
              </a:rPr>
              <a:t>odemos entender </a:t>
            </a:r>
            <a:r>
              <a:rPr lang="es-ES" b="1" i="0" dirty="0">
                <a:solidFill>
                  <a:srgbClr val="363636"/>
                </a:solidFill>
                <a:effectLst/>
                <a:latin typeface="Open Sans" panose="020B0606030504020204" pitchFamily="34" charset="0"/>
              </a:rPr>
              <a:t>la cola como el almacén de los mensajes (notificaciones) y sus </a:t>
            </a:r>
            <a:r>
              <a:rPr lang="es-ES" b="1" i="1" dirty="0" err="1">
                <a:solidFill>
                  <a:srgbClr val="363636"/>
                </a:solidFill>
                <a:effectLst/>
                <a:latin typeface="Open Sans" panose="020B0606030504020204" pitchFamily="34" charset="0"/>
              </a:rPr>
              <a:t>callbacks</a:t>
            </a:r>
            <a:r>
              <a:rPr lang="es-ES" b="1" i="0" dirty="0">
                <a:solidFill>
                  <a:srgbClr val="363636"/>
                </a:solidFill>
                <a:effectLst/>
                <a:latin typeface="Open Sans" panose="020B0606030504020204" pitchFamily="34" charset="0"/>
              </a:rPr>
              <a:t> asociados</a:t>
            </a:r>
            <a:r>
              <a:rPr lang="es-ES" b="0" i="0" dirty="0">
                <a:solidFill>
                  <a:srgbClr val="363636"/>
                </a:solidFill>
                <a:effectLst/>
                <a:latin typeface="Open Sans" panose="020B0606030504020204" pitchFamily="34" charset="0"/>
              </a:rPr>
              <a:t> mientras que </a:t>
            </a:r>
            <a:r>
              <a:rPr lang="es-ES" b="1" i="0" dirty="0">
                <a:solidFill>
                  <a:srgbClr val="363636"/>
                </a:solidFill>
                <a:effectLst/>
                <a:latin typeface="Open Sans" panose="020B0606030504020204" pitchFamily="34" charset="0"/>
              </a:rPr>
              <a:t>el </a:t>
            </a:r>
            <a:r>
              <a:rPr lang="es-ES" b="1" i="1" dirty="0" err="1">
                <a:solidFill>
                  <a:srgbClr val="363636"/>
                </a:solidFill>
                <a:effectLst/>
                <a:latin typeface="Open Sans" panose="020B0606030504020204" pitchFamily="34" charset="0"/>
              </a:rPr>
              <a:t>loop</a:t>
            </a:r>
            <a:r>
              <a:rPr lang="es-ES" b="1" i="1" dirty="0">
                <a:solidFill>
                  <a:srgbClr val="363636"/>
                </a:solidFill>
                <a:effectLst/>
                <a:latin typeface="Open Sans" panose="020B0606030504020204" pitchFamily="34" charset="0"/>
              </a:rPr>
              <a:t> </a:t>
            </a:r>
            <a:r>
              <a:rPr lang="es-ES" b="1" i="0" dirty="0">
                <a:solidFill>
                  <a:srgbClr val="363636"/>
                </a:solidFill>
                <a:effectLst/>
                <a:latin typeface="Open Sans" panose="020B0606030504020204" pitchFamily="34" charset="0"/>
              </a:rPr>
              <a:t>de eventos es el mecanismo para despacharlos</a:t>
            </a:r>
            <a:r>
              <a:rPr lang="es-ES" b="0" i="0" dirty="0">
                <a:solidFill>
                  <a:srgbClr val="363636"/>
                </a:solidFill>
                <a:effectLst/>
                <a:latin typeface="Open Sans" panose="020B0606030504020204" pitchFamily="34" charset="0"/>
              </a:rPr>
              <a:t>.</a:t>
            </a:r>
            <a:endParaRPr lang="es-CO" dirty="0"/>
          </a:p>
        </p:txBody>
      </p:sp>
    </p:spTree>
    <p:extLst>
      <p:ext uri="{BB962C8B-B14F-4D97-AF65-F5344CB8AC3E}">
        <p14:creationId xmlns:p14="http://schemas.microsoft.com/office/powerpoint/2010/main" val="508695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DFD8B69-8AC1-62DE-6E2D-D62FD78D9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609600"/>
            <a:ext cx="8458200" cy="42957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295C847-14FC-B20E-DF7B-905DB2724C5E}"/>
              </a:ext>
            </a:extLst>
          </p:cNvPr>
          <p:cNvSpPr txBox="1"/>
          <p:nvPr/>
        </p:nvSpPr>
        <p:spPr>
          <a:xfrm>
            <a:off x="1257300" y="4771072"/>
            <a:ext cx="6629400" cy="1477328"/>
          </a:xfrm>
          <a:prstGeom prst="rect">
            <a:avLst/>
          </a:prstGeom>
          <a:noFill/>
        </p:spPr>
        <p:txBody>
          <a:bodyPr wrap="square">
            <a:spAutoFit/>
          </a:bodyPr>
          <a:lstStyle/>
          <a:p>
            <a:pPr algn="ctr"/>
            <a:r>
              <a:rPr lang="es-ES" dirty="0">
                <a:solidFill>
                  <a:srgbClr val="363636"/>
                </a:solidFill>
                <a:latin typeface="Open Sans" panose="020B0606030504020204" pitchFamily="34" charset="0"/>
              </a:rPr>
              <a:t>Los </a:t>
            </a:r>
            <a:r>
              <a:rPr lang="es-ES" dirty="0" err="1">
                <a:solidFill>
                  <a:srgbClr val="363636"/>
                </a:solidFill>
                <a:latin typeface="Open Sans" panose="020B0606030504020204" pitchFamily="34" charset="0"/>
              </a:rPr>
              <a:t>callbacks</a:t>
            </a:r>
            <a:r>
              <a:rPr lang="es-ES" dirty="0">
                <a:solidFill>
                  <a:srgbClr val="363636"/>
                </a:solidFill>
                <a:latin typeface="Open Sans" panose="020B0606030504020204" pitchFamily="34" charset="0"/>
              </a:rPr>
              <a:t> no serán despachados tan pronto como sean encolados, sino que deben esperar su turno. Este tiempo de espera dependerá del número de mensajes pendientes de procesar (por delante en la cola) así como del tiempo que se tardará en cada uno de ellos</a:t>
            </a:r>
            <a:r>
              <a:rPr lang="es-ES" b="0" i="0" dirty="0">
                <a:solidFill>
                  <a:srgbClr val="363636"/>
                </a:solidFill>
                <a:effectLst/>
                <a:latin typeface="Open Sans" panose="020B0606030504020204" pitchFamily="34" charset="0"/>
              </a:rPr>
              <a:t>.</a:t>
            </a:r>
            <a:endParaRPr lang="es-CO" dirty="0"/>
          </a:p>
        </p:txBody>
      </p:sp>
    </p:spTree>
    <p:extLst>
      <p:ext uri="{BB962C8B-B14F-4D97-AF65-F5344CB8AC3E}">
        <p14:creationId xmlns:p14="http://schemas.microsoft.com/office/powerpoint/2010/main" val="3368741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DFD8B69-8AC1-62DE-6E2D-D62FD78D9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609600"/>
            <a:ext cx="8458200" cy="429577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8295C847-14FC-B20E-DF7B-905DB2724C5E}"/>
              </a:ext>
            </a:extLst>
          </p:cNvPr>
          <p:cNvSpPr txBox="1"/>
          <p:nvPr/>
        </p:nvSpPr>
        <p:spPr>
          <a:xfrm>
            <a:off x="1257300" y="4771072"/>
            <a:ext cx="6629400" cy="923330"/>
          </a:xfrm>
          <a:prstGeom prst="rect">
            <a:avLst/>
          </a:prstGeom>
          <a:noFill/>
        </p:spPr>
        <p:txBody>
          <a:bodyPr wrap="square">
            <a:spAutoFit/>
          </a:bodyPr>
          <a:lstStyle/>
          <a:p>
            <a:pPr algn="ctr"/>
            <a:r>
              <a:rPr lang="es-ES" dirty="0">
                <a:solidFill>
                  <a:srgbClr val="363636"/>
                </a:solidFill>
                <a:latin typeface="Open Sans" panose="020B0606030504020204" pitchFamily="34" charset="0"/>
              </a:rPr>
              <a:t>Aunque pueda parecer obvio, esto explica la razón por la cual la finalización de una operación asíncrona no puede predecirse con seguridad</a:t>
            </a:r>
            <a:r>
              <a:rPr lang="es-ES" b="0" i="0" dirty="0">
                <a:solidFill>
                  <a:srgbClr val="363636"/>
                </a:solidFill>
                <a:effectLst/>
                <a:latin typeface="Open Sans" panose="020B0606030504020204" pitchFamily="34" charset="0"/>
              </a:rPr>
              <a:t>.</a:t>
            </a:r>
            <a:endParaRPr lang="es-CO" dirty="0"/>
          </a:p>
        </p:txBody>
      </p:sp>
    </p:spTree>
    <p:extLst>
      <p:ext uri="{BB962C8B-B14F-4D97-AF65-F5344CB8AC3E}">
        <p14:creationId xmlns:p14="http://schemas.microsoft.com/office/powerpoint/2010/main" val="1496073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722172" y="1011557"/>
            <a:ext cx="529653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0" dirty="0"/>
              <a:t> </a:t>
            </a:r>
            <a:r>
              <a:rPr spc="-210" dirty="0"/>
              <a:t>e</a:t>
            </a:r>
            <a:r>
              <a:rPr spc="-155" dirty="0"/>
              <a:t>s</a:t>
            </a:r>
            <a:r>
              <a:rPr spc="-310" dirty="0"/>
              <a:t> </a:t>
            </a:r>
            <a:r>
              <a:rPr spc="-204" dirty="0"/>
              <a:t>realme</a:t>
            </a:r>
            <a:r>
              <a:rPr spc="-229" dirty="0"/>
              <a:t>n</a:t>
            </a:r>
            <a:r>
              <a:rPr spc="-530" dirty="0"/>
              <a:t>t</a:t>
            </a:r>
            <a:r>
              <a:rPr spc="-55" dirty="0"/>
              <a:t>e</a:t>
            </a:r>
          </a:p>
        </p:txBody>
      </p:sp>
      <p:sp>
        <p:nvSpPr>
          <p:cNvPr id="4" name="object 4"/>
          <p:cNvSpPr/>
          <p:nvPr/>
        </p:nvSpPr>
        <p:spPr>
          <a:xfrm>
            <a:off x="3145535" y="1755648"/>
            <a:ext cx="2856230" cy="67310"/>
          </a:xfrm>
          <a:custGeom>
            <a:avLst/>
            <a:gdLst/>
            <a:ahLst/>
            <a:cxnLst/>
            <a:rect l="l" t="t" r="r" b="b"/>
            <a:pathLst>
              <a:path w="2856229" h="67310">
                <a:moveTo>
                  <a:pt x="2855976" y="0"/>
                </a:moveTo>
                <a:lnTo>
                  <a:pt x="0" y="0"/>
                </a:lnTo>
                <a:lnTo>
                  <a:pt x="0" y="67055"/>
                </a:lnTo>
                <a:lnTo>
                  <a:pt x="2855976" y="67055"/>
                </a:lnTo>
                <a:lnTo>
                  <a:pt x="2855976" y="0"/>
                </a:lnTo>
                <a:close/>
              </a:path>
            </a:pathLst>
          </a:custGeom>
          <a:solidFill>
            <a:srgbClr val="372F2A"/>
          </a:solidFill>
        </p:spPr>
        <p:txBody>
          <a:bodyPr wrap="square" lIns="0" tIns="0" rIns="0" bIns="0" rtlCol="0"/>
          <a:lstStyle/>
          <a:p>
            <a:endParaRPr/>
          </a:p>
        </p:txBody>
      </p:sp>
      <p:sp>
        <p:nvSpPr>
          <p:cNvPr id="5" name="object 5"/>
          <p:cNvSpPr txBox="1"/>
          <p:nvPr/>
        </p:nvSpPr>
        <p:spPr>
          <a:xfrm>
            <a:off x="8064245"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pic>
        <p:nvPicPr>
          <p:cNvPr id="6" name="object 6"/>
          <p:cNvPicPr/>
          <p:nvPr/>
        </p:nvPicPr>
        <p:blipFill>
          <a:blip r:embed="rId3" cstate="print"/>
          <a:stretch>
            <a:fillRect/>
          </a:stretch>
        </p:blipFill>
        <p:spPr>
          <a:xfrm>
            <a:off x="6214871" y="893063"/>
            <a:ext cx="1853183" cy="1133855"/>
          </a:xfrm>
          <a:prstGeom prst="rect">
            <a:avLst/>
          </a:prstGeom>
        </p:spPr>
      </p:pic>
      <p:pic>
        <p:nvPicPr>
          <p:cNvPr id="7" name="object 7"/>
          <p:cNvPicPr/>
          <p:nvPr/>
        </p:nvPicPr>
        <p:blipFill>
          <a:blip r:embed="rId4" cstate="print"/>
          <a:stretch>
            <a:fillRect/>
          </a:stretch>
        </p:blipFill>
        <p:spPr>
          <a:xfrm>
            <a:off x="1258824" y="2215895"/>
            <a:ext cx="2017776" cy="2075687"/>
          </a:xfrm>
          <a:prstGeom prst="rect">
            <a:avLst/>
          </a:prstGeom>
        </p:spPr>
      </p:pic>
      <p:pic>
        <p:nvPicPr>
          <p:cNvPr id="8" name="object 8"/>
          <p:cNvPicPr/>
          <p:nvPr/>
        </p:nvPicPr>
        <p:blipFill>
          <a:blip r:embed="rId5" cstate="print"/>
          <a:stretch>
            <a:fillRect/>
          </a:stretch>
        </p:blipFill>
        <p:spPr>
          <a:xfrm>
            <a:off x="3520503" y="2394330"/>
            <a:ext cx="2189035" cy="1719872"/>
          </a:xfrm>
          <a:prstGeom prst="rect">
            <a:avLst/>
          </a:prstGeom>
        </p:spPr>
      </p:pic>
      <p:pic>
        <p:nvPicPr>
          <p:cNvPr id="9" name="object 9"/>
          <p:cNvPicPr/>
          <p:nvPr/>
        </p:nvPicPr>
        <p:blipFill>
          <a:blip r:embed="rId6" cstate="print"/>
          <a:stretch>
            <a:fillRect/>
          </a:stretch>
        </p:blipFill>
        <p:spPr>
          <a:xfrm>
            <a:off x="6010655" y="2215895"/>
            <a:ext cx="1728216" cy="2228087"/>
          </a:xfrm>
          <a:prstGeom prst="rect">
            <a:avLst/>
          </a:prstGeom>
        </p:spPr>
      </p:pic>
      <p:pic>
        <p:nvPicPr>
          <p:cNvPr id="10" name="object 10"/>
          <p:cNvPicPr/>
          <p:nvPr/>
        </p:nvPicPr>
        <p:blipFill>
          <a:blip r:embed="rId7" cstate="print"/>
          <a:stretch>
            <a:fillRect/>
          </a:stretch>
        </p:blipFill>
        <p:spPr>
          <a:xfrm>
            <a:off x="6010655" y="4529328"/>
            <a:ext cx="2033016" cy="2090927"/>
          </a:xfrm>
          <a:prstGeom prst="rect">
            <a:avLst/>
          </a:prstGeom>
        </p:spPr>
      </p:pic>
      <p:grpSp>
        <p:nvGrpSpPr>
          <p:cNvPr id="11" name="object 11"/>
          <p:cNvGrpSpPr/>
          <p:nvPr/>
        </p:nvGrpSpPr>
        <p:grpSpPr>
          <a:xfrm>
            <a:off x="807719" y="4632705"/>
            <a:ext cx="4902200" cy="1720214"/>
            <a:chOff x="807719" y="4632705"/>
            <a:chExt cx="4902200" cy="1720214"/>
          </a:xfrm>
        </p:grpSpPr>
        <p:pic>
          <p:nvPicPr>
            <p:cNvPr id="12" name="object 12"/>
            <p:cNvPicPr/>
            <p:nvPr/>
          </p:nvPicPr>
          <p:blipFill>
            <a:blip r:embed="rId8" cstate="print"/>
            <a:stretch>
              <a:fillRect/>
            </a:stretch>
          </p:blipFill>
          <p:spPr>
            <a:xfrm>
              <a:off x="3520503" y="4632705"/>
              <a:ext cx="2189035" cy="1719859"/>
            </a:xfrm>
            <a:prstGeom prst="rect">
              <a:avLst/>
            </a:prstGeom>
          </p:spPr>
        </p:pic>
        <p:pic>
          <p:nvPicPr>
            <p:cNvPr id="13" name="object 13"/>
            <p:cNvPicPr/>
            <p:nvPr/>
          </p:nvPicPr>
          <p:blipFill>
            <a:blip r:embed="rId9" cstate="print"/>
            <a:stretch>
              <a:fillRect/>
            </a:stretch>
          </p:blipFill>
          <p:spPr>
            <a:xfrm>
              <a:off x="807719" y="4754879"/>
              <a:ext cx="2740152" cy="1475232"/>
            </a:xfrm>
            <a:prstGeom prst="rect">
              <a:avLst/>
            </a:prstGeom>
          </p:spPr>
        </p:pic>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542" y="999679"/>
            <a:ext cx="2290445" cy="828040"/>
          </a:xfrm>
          <a:prstGeom prst="rect">
            <a:avLst/>
          </a:prstGeom>
        </p:spPr>
        <p:txBody>
          <a:bodyPr vert="horz" wrap="square" lIns="0" tIns="14605" rIns="0" bIns="0" rtlCol="0">
            <a:spAutoFit/>
          </a:bodyPr>
          <a:lstStyle/>
          <a:p>
            <a:pPr marL="12700">
              <a:lnSpc>
                <a:spcPct val="100000"/>
              </a:lnSpc>
              <a:spcBef>
                <a:spcPts val="115"/>
              </a:spcBef>
            </a:pPr>
            <a:r>
              <a:rPr spc="-15" dirty="0"/>
              <a:t>Core</a:t>
            </a:r>
            <a:r>
              <a:rPr spc="-330" dirty="0"/>
              <a:t> </a:t>
            </a:r>
            <a:r>
              <a:rPr spc="-45" dirty="0"/>
              <a:t>de</a:t>
            </a:r>
          </a:p>
        </p:txBody>
      </p:sp>
      <p:pic>
        <p:nvPicPr>
          <p:cNvPr id="3" name="object 3"/>
          <p:cNvPicPr/>
          <p:nvPr/>
        </p:nvPicPr>
        <p:blipFill>
          <a:blip r:embed="rId2" cstate="print"/>
          <a:stretch>
            <a:fillRect/>
          </a:stretch>
        </p:blipFill>
        <p:spPr>
          <a:xfrm>
            <a:off x="5020055" y="929639"/>
            <a:ext cx="1874520" cy="1146048"/>
          </a:xfrm>
          <a:prstGeom prst="rect">
            <a:avLst/>
          </a:prstGeom>
        </p:spPr>
      </p:pic>
      <p:pic>
        <p:nvPicPr>
          <p:cNvPr id="4" name="object 4"/>
          <p:cNvPicPr/>
          <p:nvPr/>
        </p:nvPicPr>
        <p:blipFill>
          <a:blip r:embed="rId3" cstate="print"/>
          <a:stretch>
            <a:fillRect/>
          </a:stretch>
        </p:blipFill>
        <p:spPr>
          <a:xfrm>
            <a:off x="3206495" y="2203704"/>
            <a:ext cx="2752344" cy="3889248"/>
          </a:xfrm>
          <a:prstGeom prst="rect">
            <a:avLst/>
          </a:prstGeom>
        </p:spPr>
      </p:pic>
      <p:sp>
        <p:nvSpPr>
          <p:cNvPr id="5" name="object 5"/>
          <p:cNvSpPr txBox="1"/>
          <p:nvPr/>
        </p:nvSpPr>
        <p:spPr>
          <a:xfrm>
            <a:off x="1149197" y="6041847"/>
            <a:ext cx="7051040"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5" dirty="0">
                <a:latin typeface="Constantia"/>
                <a:cs typeface="Constantia"/>
              </a:rPr>
              <a:t> </a:t>
            </a:r>
            <a:r>
              <a:rPr sz="2000" i="1" spc="-10" dirty="0">
                <a:latin typeface="Constantia"/>
                <a:cs typeface="Constantia"/>
              </a:rPr>
              <a:t>El</a:t>
            </a:r>
            <a:r>
              <a:rPr sz="2000" i="1" spc="20" dirty="0">
                <a:latin typeface="Constantia"/>
                <a:cs typeface="Constantia"/>
              </a:rPr>
              <a:t> </a:t>
            </a:r>
            <a:r>
              <a:rPr sz="2000" i="1" spc="-25" dirty="0">
                <a:latin typeface="Constantia"/>
                <a:cs typeface="Constantia"/>
              </a:rPr>
              <a:t>Core</a:t>
            </a:r>
            <a:r>
              <a:rPr sz="2000" i="1" spc="30" dirty="0">
                <a:latin typeface="Constantia"/>
                <a:cs typeface="Constantia"/>
              </a:rPr>
              <a:t> </a:t>
            </a:r>
            <a:r>
              <a:rPr sz="2000" i="1" spc="-5" dirty="0">
                <a:latin typeface="Constantia"/>
                <a:cs typeface="Constantia"/>
              </a:rPr>
              <a:t>de</a:t>
            </a:r>
            <a:r>
              <a:rPr sz="2000" i="1" spc="5" dirty="0">
                <a:latin typeface="Constantia"/>
                <a:cs typeface="Constantia"/>
              </a:rPr>
              <a:t> </a:t>
            </a:r>
            <a:r>
              <a:rPr sz="2000" i="1" spc="-15" dirty="0">
                <a:latin typeface="Constantia"/>
                <a:cs typeface="Constantia"/>
              </a:rPr>
              <a:t>Node.js</a:t>
            </a:r>
            <a:r>
              <a:rPr sz="2000" i="1" spc="75" dirty="0">
                <a:latin typeface="Constantia"/>
                <a:cs typeface="Constantia"/>
              </a:rPr>
              <a:t> </a:t>
            </a:r>
            <a:r>
              <a:rPr sz="2000" i="1" spc="-10" dirty="0">
                <a:latin typeface="Constantia"/>
                <a:cs typeface="Constantia"/>
              </a:rPr>
              <a:t>sería</a:t>
            </a:r>
            <a:r>
              <a:rPr sz="2000" i="1" spc="20" dirty="0">
                <a:latin typeface="Constantia"/>
                <a:cs typeface="Constantia"/>
              </a:rPr>
              <a:t> </a:t>
            </a:r>
            <a:r>
              <a:rPr sz="2000" i="1" spc="-10" dirty="0">
                <a:latin typeface="Constantia"/>
                <a:cs typeface="Constantia"/>
              </a:rPr>
              <a:t>lo</a:t>
            </a:r>
            <a:r>
              <a:rPr sz="2000" i="1" spc="15" dirty="0">
                <a:latin typeface="Constantia"/>
                <a:cs typeface="Constantia"/>
              </a:rPr>
              <a:t> </a:t>
            </a:r>
            <a:r>
              <a:rPr sz="2000" i="1" spc="-10" dirty="0">
                <a:latin typeface="Constantia"/>
                <a:cs typeface="Constantia"/>
              </a:rPr>
              <a:t>mismo</a:t>
            </a:r>
            <a:r>
              <a:rPr sz="2000" i="1" spc="70" dirty="0">
                <a:latin typeface="Constantia"/>
                <a:cs typeface="Constantia"/>
              </a:rPr>
              <a:t> </a:t>
            </a:r>
            <a:r>
              <a:rPr sz="2000" i="1" spc="-10" dirty="0">
                <a:latin typeface="Constantia"/>
                <a:cs typeface="Constantia"/>
              </a:rPr>
              <a:t>que</a:t>
            </a:r>
            <a:r>
              <a:rPr sz="2000" i="1" spc="20" dirty="0">
                <a:latin typeface="Constantia"/>
                <a:cs typeface="Constantia"/>
              </a:rPr>
              <a:t> </a:t>
            </a:r>
            <a:r>
              <a:rPr sz="2000" i="1" spc="-10" dirty="0">
                <a:latin typeface="Constantia"/>
                <a:cs typeface="Constantia"/>
              </a:rPr>
              <a:t>el</a:t>
            </a:r>
            <a:r>
              <a:rPr sz="2000" i="1" spc="-5" dirty="0">
                <a:latin typeface="Constantia"/>
                <a:cs typeface="Constantia"/>
              </a:rPr>
              <a:t> </a:t>
            </a:r>
            <a:r>
              <a:rPr sz="2000" i="1" spc="-20" dirty="0">
                <a:latin typeface="Constantia"/>
                <a:cs typeface="Constantia"/>
              </a:rPr>
              <a:t>corazón</a:t>
            </a:r>
            <a:r>
              <a:rPr sz="2000" i="1" spc="50" dirty="0">
                <a:latin typeface="Constantia"/>
                <a:cs typeface="Constantia"/>
              </a:rPr>
              <a:t> </a:t>
            </a:r>
            <a:r>
              <a:rPr sz="2000" i="1" spc="-5" dirty="0">
                <a:latin typeface="Constantia"/>
                <a:cs typeface="Constantia"/>
              </a:rPr>
              <a:t>de</a:t>
            </a:r>
            <a:r>
              <a:rPr sz="2000" i="1" dirty="0">
                <a:latin typeface="Constantia"/>
                <a:cs typeface="Constantia"/>
              </a:rPr>
              <a:t> </a:t>
            </a:r>
            <a:r>
              <a:rPr sz="2000" i="1" spc="-10" dirty="0">
                <a:latin typeface="Constantia"/>
                <a:cs typeface="Constantia"/>
              </a:rPr>
              <a:t>un</a:t>
            </a:r>
            <a:r>
              <a:rPr sz="2000" i="1" spc="25" dirty="0">
                <a:latin typeface="Constantia"/>
                <a:cs typeface="Constantia"/>
              </a:rPr>
              <a:t> </a:t>
            </a:r>
            <a:r>
              <a:rPr sz="2000" i="1" spc="-10" dirty="0">
                <a:latin typeface="Constantia"/>
                <a:cs typeface="Constantia"/>
              </a:rPr>
              <a:t>ser</a:t>
            </a:r>
            <a:r>
              <a:rPr sz="2000" i="1" spc="20" dirty="0">
                <a:latin typeface="Constantia"/>
                <a:cs typeface="Constantia"/>
              </a:rPr>
              <a:t> </a:t>
            </a:r>
            <a:r>
              <a:rPr sz="2000" i="1" spc="-15" dirty="0">
                <a:latin typeface="Constantia"/>
                <a:cs typeface="Constantia"/>
              </a:rPr>
              <a:t>vivo»</a:t>
            </a:r>
            <a:endParaRPr sz="2000">
              <a:latin typeface="Constantia"/>
              <a:cs typeface="Constant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542" y="999679"/>
            <a:ext cx="2290445" cy="828040"/>
          </a:xfrm>
          <a:prstGeom prst="rect">
            <a:avLst/>
          </a:prstGeom>
        </p:spPr>
        <p:txBody>
          <a:bodyPr vert="horz" wrap="square" lIns="0" tIns="14605" rIns="0" bIns="0" rtlCol="0">
            <a:spAutoFit/>
          </a:bodyPr>
          <a:lstStyle/>
          <a:p>
            <a:pPr marL="12700">
              <a:lnSpc>
                <a:spcPct val="100000"/>
              </a:lnSpc>
              <a:spcBef>
                <a:spcPts val="115"/>
              </a:spcBef>
            </a:pPr>
            <a:r>
              <a:rPr spc="-15" dirty="0"/>
              <a:t>Core</a:t>
            </a:r>
            <a:r>
              <a:rPr spc="-330" dirty="0"/>
              <a:t> </a:t>
            </a:r>
            <a:r>
              <a:rPr spc="-45" dirty="0"/>
              <a:t>de</a:t>
            </a:r>
          </a:p>
        </p:txBody>
      </p:sp>
      <p:grpSp>
        <p:nvGrpSpPr>
          <p:cNvPr id="3" name="object 3"/>
          <p:cNvGrpSpPr/>
          <p:nvPr/>
        </p:nvGrpSpPr>
        <p:grpSpPr>
          <a:xfrm>
            <a:off x="307847" y="929639"/>
            <a:ext cx="6586855" cy="5602605"/>
            <a:chOff x="307847" y="929639"/>
            <a:chExt cx="6586855" cy="5602605"/>
          </a:xfrm>
        </p:grpSpPr>
        <p:pic>
          <p:nvPicPr>
            <p:cNvPr id="4" name="object 4"/>
            <p:cNvPicPr/>
            <p:nvPr/>
          </p:nvPicPr>
          <p:blipFill>
            <a:blip r:embed="rId2" cstate="print"/>
            <a:stretch>
              <a:fillRect/>
            </a:stretch>
          </p:blipFill>
          <p:spPr>
            <a:xfrm>
              <a:off x="5020056" y="929639"/>
              <a:ext cx="1874520" cy="1146048"/>
            </a:xfrm>
            <a:prstGeom prst="rect">
              <a:avLst/>
            </a:prstGeom>
          </p:spPr>
        </p:pic>
        <p:pic>
          <p:nvPicPr>
            <p:cNvPr id="5" name="object 5"/>
            <p:cNvPicPr/>
            <p:nvPr/>
          </p:nvPicPr>
          <p:blipFill>
            <a:blip r:embed="rId3" cstate="print"/>
            <a:stretch>
              <a:fillRect/>
            </a:stretch>
          </p:blipFill>
          <p:spPr>
            <a:xfrm>
              <a:off x="307847" y="1844039"/>
              <a:ext cx="4828032" cy="4687824"/>
            </a:xfrm>
            <a:prstGeom prst="rect">
              <a:avLst/>
            </a:prstGeom>
          </p:spPr>
        </p:pic>
      </p:grpSp>
      <p:sp>
        <p:nvSpPr>
          <p:cNvPr id="6" name="object 6"/>
          <p:cNvSpPr txBox="1"/>
          <p:nvPr/>
        </p:nvSpPr>
        <p:spPr>
          <a:xfrm>
            <a:off x="5948934" y="3447999"/>
            <a:ext cx="2434590" cy="1244600"/>
          </a:xfrm>
          <a:prstGeom prst="rect">
            <a:avLst/>
          </a:prstGeom>
        </p:spPr>
        <p:txBody>
          <a:bodyPr vert="horz" wrap="square" lIns="0" tIns="12065" rIns="0" bIns="0" rtlCol="0">
            <a:spAutoFit/>
          </a:bodyPr>
          <a:lstStyle/>
          <a:p>
            <a:pPr marL="12700" marR="5080">
              <a:lnSpc>
                <a:spcPct val="100000"/>
              </a:lnSpc>
              <a:spcBef>
                <a:spcPts val="95"/>
              </a:spcBef>
            </a:pPr>
            <a:r>
              <a:rPr sz="2000" i="1" spc="-5" dirty="0">
                <a:latin typeface="Constantia"/>
                <a:cs typeface="Constantia"/>
              </a:rPr>
              <a:t>«</a:t>
            </a:r>
            <a:r>
              <a:rPr sz="2000" i="1" spc="-15" dirty="0">
                <a:latin typeface="Constantia"/>
                <a:cs typeface="Constantia"/>
              </a:rPr>
              <a:t> </a:t>
            </a:r>
            <a:r>
              <a:rPr sz="2000" i="1" spc="-10" dirty="0">
                <a:latin typeface="Constantia"/>
                <a:cs typeface="Constantia"/>
              </a:rPr>
              <a:t>El</a:t>
            </a:r>
            <a:r>
              <a:rPr sz="2000" i="1" spc="5" dirty="0">
                <a:latin typeface="Constantia"/>
                <a:cs typeface="Constantia"/>
              </a:rPr>
              <a:t> </a:t>
            </a:r>
            <a:r>
              <a:rPr sz="2000" i="1" spc="-25" dirty="0">
                <a:latin typeface="Constantia"/>
                <a:cs typeface="Constantia"/>
              </a:rPr>
              <a:t>Core</a:t>
            </a:r>
            <a:r>
              <a:rPr sz="2000" i="1" spc="20" dirty="0">
                <a:latin typeface="Constantia"/>
                <a:cs typeface="Constantia"/>
              </a:rPr>
              <a:t> </a:t>
            </a:r>
            <a:r>
              <a:rPr sz="2000" i="1" spc="-5" dirty="0">
                <a:latin typeface="Constantia"/>
                <a:cs typeface="Constantia"/>
              </a:rPr>
              <a:t>de</a:t>
            </a:r>
            <a:r>
              <a:rPr sz="2000" i="1" spc="-15" dirty="0">
                <a:latin typeface="Constantia"/>
                <a:cs typeface="Constantia"/>
              </a:rPr>
              <a:t> Node.js</a:t>
            </a:r>
            <a:r>
              <a:rPr sz="2000" i="1" spc="70" dirty="0">
                <a:latin typeface="Constantia"/>
                <a:cs typeface="Constantia"/>
              </a:rPr>
              <a:t> </a:t>
            </a:r>
            <a:r>
              <a:rPr sz="2000" i="1" spc="-10" dirty="0">
                <a:latin typeface="Constantia"/>
                <a:cs typeface="Constantia"/>
              </a:rPr>
              <a:t>se </a:t>
            </a:r>
            <a:r>
              <a:rPr sz="2000" i="1" spc="-459" dirty="0">
                <a:latin typeface="Constantia"/>
                <a:cs typeface="Constantia"/>
              </a:rPr>
              <a:t> </a:t>
            </a:r>
            <a:r>
              <a:rPr sz="2000" i="1" spc="-15" dirty="0">
                <a:latin typeface="Constantia"/>
                <a:cs typeface="Constantia"/>
              </a:rPr>
              <a:t>compone</a:t>
            </a:r>
            <a:r>
              <a:rPr sz="2000" i="1" spc="40" dirty="0">
                <a:latin typeface="Constantia"/>
                <a:cs typeface="Constantia"/>
              </a:rPr>
              <a:t> </a:t>
            </a:r>
            <a:r>
              <a:rPr sz="2000" i="1" spc="-5" dirty="0">
                <a:latin typeface="Constantia"/>
                <a:cs typeface="Constantia"/>
              </a:rPr>
              <a:t>de </a:t>
            </a:r>
            <a:r>
              <a:rPr sz="2000" i="1" spc="-15" dirty="0">
                <a:latin typeface="Constantia"/>
                <a:cs typeface="Constantia"/>
              </a:rPr>
              <a:t>diferentes </a:t>
            </a:r>
            <a:r>
              <a:rPr sz="2000" i="1" spc="-455" dirty="0">
                <a:latin typeface="Constantia"/>
                <a:cs typeface="Constantia"/>
              </a:rPr>
              <a:t> </a:t>
            </a:r>
            <a:r>
              <a:rPr sz="2000" i="1" spc="-20" dirty="0">
                <a:latin typeface="Constantia"/>
                <a:cs typeface="Constantia"/>
              </a:rPr>
              <a:t>Módulos</a:t>
            </a:r>
            <a:r>
              <a:rPr sz="2000" i="1" spc="70" dirty="0">
                <a:latin typeface="Constantia"/>
                <a:cs typeface="Constantia"/>
              </a:rPr>
              <a:t> </a:t>
            </a:r>
            <a:r>
              <a:rPr sz="2000" i="1" spc="-10" dirty="0">
                <a:latin typeface="Constantia"/>
                <a:cs typeface="Constantia"/>
              </a:rPr>
              <a:t>que</a:t>
            </a:r>
            <a:r>
              <a:rPr sz="2000" i="1" spc="15" dirty="0">
                <a:latin typeface="Constantia"/>
                <a:cs typeface="Constantia"/>
              </a:rPr>
              <a:t> </a:t>
            </a:r>
            <a:r>
              <a:rPr sz="2000" i="1" spc="-15" dirty="0">
                <a:latin typeface="Constantia"/>
                <a:cs typeface="Constantia"/>
              </a:rPr>
              <a:t>lo </a:t>
            </a:r>
            <a:r>
              <a:rPr sz="2000" i="1" spc="-10" dirty="0">
                <a:latin typeface="Constantia"/>
                <a:cs typeface="Constantia"/>
              </a:rPr>
              <a:t> </a:t>
            </a:r>
            <a:r>
              <a:rPr sz="2000" i="1" spc="-15" dirty="0">
                <a:latin typeface="Constantia"/>
                <a:cs typeface="Constantia"/>
              </a:rPr>
              <a:t>complementan»</a:t>
            </a:r>
            <a:endParaRPr sz="2000">
              <a:latin typeface="Constantia"/>
              <a:cs typeface="Constant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1542" y="999679"/>
            <a:ext cx="2290445" cy="828040"/>
          </a:xfrm>
          <a:prstGeom prst="rect">
            <a:avLst/>
          </a:prstGeom>
        </p:spPr>
        <p:txBody>
          <a:bodyPr vert="horz" wrap="square" lIns="0" tIns="14605" rIns="0" bIns="0" rtlCol="0">
            <a:spAutoFit/>
          </a:bodyPr>
          <a:lstStyle/>
          <a:p>
            <a:pPr marL="12700">
              <a:lnSpc>
                <a:spcPct val="100000"/>
              </a:lnSpc>
              <a:spcBef>
                <a:spcPts val="115"/>
              </a:spcBef>
            </a:pPr>
            <a:r>
              <a:rPr spc="-15" dirty="0"/>
              <a:t>Core</a:t>
            </a:r>
            <a:r>
              <a:rPr spc="-330" dirty="0"/>
              <a:t> </a:t>
            </a:r>
            <a:r>
              <a:rPr spc="-45" dirty="0"/>
              <a:t>de</a:t>
            </a:r>
          </a:p>
        </p:txBody>
      </p:sp>
      <p:pic>
        <p:nvPicPr>
          <p:cNvPr id="3" name="object 3"/>
          <p:cNvPicPr/>
          <p:nvPr/>
        </p:nvPicPr>
        <p:blipFill>
          <a:blip r:embed="rId2" cstate="print"/>
          <a:stretch>
            <a:fillRect/>
          </a:stretch>
        </p:blipFill>
        <p:spPr>
          <a:xfrm>
            <a:off x="5020055" y="929639"/>
            <a:ext cx="1874520" cy="1146048"/>
          </a:xfrm>
          <a:prstGeom prst="rect">
            <a:avLst/>
          </a:prstGeom>
        </p:spPr>
      </p:pic>
      <p:sp>
        <p:nvSpPr>
          <p:cNvPr id="4" name="object 4"/>
          <p:cNvSpPr txBox="1"/>
          <p:nvPr/>
        </p:nvSpPr>
        <p:spPr>
          <a:xfrm>
            <a:off x="386892" y="3707968"/>
            <a:ext cx="3160395" cy="635000"/>
          </a:xfrm>
          <a:prstGeom prst="rect">
            <a:avLst/>
          </a:prstGeom>
        </p:spPr>
        <p:txBody>
          <a:bodyPr vert="horz" wrap="square" lIns="0" tIns="12065" rIns="0" bIns="0" rtlCol="0">
            <a:spAutoFit/>
          </a:bodyPr>
          <a:lstStyle/>
          <a:p>
            <a:pPr marL="12700">
              <a:lnSpc>
                <a:spcPct val="100000"/>
              </a:lnSpc>
              <a:spcBef>
                <a:spcPts val="95"/>
              </a:spcBef>
            </a:pPr>
            <a:r>
              <a:rPr sz="2000" i="1" spc="-5" dirty="0">
                <a:latin typeface="Constantia"/>
                <a:cs typeface="Constantia"/>
              </a:rPr>
              <a:t>«</a:t>
            </a:r>
            <a:r>
              <a:rPr sz="2000" i="1" spc="-15" dirty="0">
                <a:latin typeface="Constantia"/>
                <a:cs typeface="Constantia"/>
              </a:rPr>
              <a:t> </a:t>
            </a:r>
            <a:r>
              <a:rPr sz="2000" i="1" spc="-5" dirty="0">
                <a:latin typeface="Constantia"/>
                <a:cs typeface="Constantia"/>
              </a:rPr>
              <a:t>Los</a:t>
            </a:r>
            <a:r>
              <a:rPr sz="2000" i="1" spc="10" dirty="0">
                <a:latin typeface="Constantia"/>
                <a:cs typeface="Constantia"/>
              </a:rPr>
              <a:t> </a:t>
            </a:r>
            <a:r>
              <a:rPr sz="2000" i="1" spc="-15" dirty="0">
                <a:latin typeface="Constantia"/>
                <a:cs typeface="Constantia"/>
              </a:rPr>
              <a:t>diferentes</a:t>
            </a:r>
            <a:r>
              <a:rPr sz="2000" i="1" spc="30" dirty="0">
                <a:latin typeface="Constantia"/>
                <a:cs typeface="Constantia"/>
              </a:rPr>
              <a:t> </a:t>
            </a:r>
            <a:r>
              <a:rPr sz="2000" i="1" spc="-20" dirty="0">
                <a:latin typeface="Constantia"/>
                <a:cs typeface="Constantia"/>
              </a:rPr>
              <a:t>Módulos</a:t>
            </a:r>
            <a:endParaRPr sz="2000">
              <a:latin typeface="Constantia"/>
              <a:cs typeface="Constantia"/>
            </a:endParaRPr>
          </a:p>
          <a:p>
            <a:pPr marL="12700">
              <a:lnSpc>
                <a:spcPct val="100000"/>
              </a:lnSpc>
            </a:pPr>
            <a:r>
              <a:rPr sz="2000" i="1" spc="-10" dirty="0">
                <a:latin typeface="Constantia"/>
                <a:cs typeface="Constantia"/>
              </a:rPr>
              <a:t>disponen</a:t>
            </a:r>
            <a:r>
              <a:rPr sz="2000" i="1" spc="45" dirty="0">
                <a:latin typeface="Constantia"/>
                <a:cs typeface="Constantia"/>
              </a:rPr>
              <a:t> </a:t>
            </a:r>
            <a:r>
              <a:rPr sz="2000" i="1" spc="-5" dirty="0">
                <a:latin typeface="Constantia"/>
                <a:cs typeface="Constantia"/>
              </a:rPr>
              <a:t>de</a:t>
            </a:r>
            <a:r>
              <a:rPr sz="2000" i="1" spc="10" dirty="0">
                <a:latin typeface="Constantia"/>
                <a:cs typeface="Constantia"/>
              </a:rPr>
              <a:t> </a:t>
            </a:r>
            <a:r>
              <a:rPr sz="2000" i="1" spc="-15" dirty="0">
                <a:latin typeface="Constantia"/>
                <a:cs typeface="Constantia"/>
              </a:rPr>
              <a:t>una</a:t>
            </a:r>
            <a:r>
              <a:rPr sz="2000" i="1" spc="-5" dirty="0">
                <a:latin typeface="Constantia"/>
                <a:cs typeface="Constantia"/>
              </a:rPr>
              <a:t> </a:t>
            </a:r>
            <a:r>
              <a:rPr sz="2000" i="1" spc="-10" dirty="0">
                <a:latin typeface="Constantia"/>
                <a:cs typeface="Constantia"/>
              </a:rPr>
              <a:t>Estabilidad»</a:t>
            </a:r>
            <a:endParaRPr sz="2000">
              <a:latin typeface="Constantia"/>
              <a:cs typeface="Constantia"/>
            </a:endParaRPr>
          </a:p>
        </p:txBody>
      </p:sp>
      <p:pic>
        <p:nvPicPr>
          <p:cNvPr id="5" name="object 5"/>
          <p:cNvPicPr/>
          <p:nvPr/>
        </p:nvPicPr>
        <p:blipFill>
          <a:blip r:embed="rId3" cstate="print"/>
          <a:stretch>
            <a:fillRect/>
          </a:stretch>
        </p:blipFill>
        <p:spPr>
          <a:xfrm>
            <a:off x="3852671" y="2350007"/>
            <a:ext cx="5004816" cy="39319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8"/>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1389888" y="4290059"/>
              <a:ext cx="6745985" cy="944117"/>
            </a:xfrm>
            <a:prstGeom prst="rect">
              <a:avLst/>
            </a:prstGeom>
          </p:spPr>
        </p:pic>
        <p:pic>
          <p:nvPicPr>
            <p:cNvPr id="7" name="object 7"/>
            <p:cNvPicPr/>
            <p:nvPr/>
          </p:nvPicPr>
          <p:blipFill>
            <a:blip r:embed="rId6" cstate="print"/>
            <a:stretch>
              <a:fillRect/>
            </a:stretch>
          </p:blipFill>
          <p:spPr>
            <a:xfrm>
              <a:off x="1389888" y="1914143"/>
              <a:ext cx="6745985"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2354072" y="2035555"/>
            <a:ext cx="4831080" cy="1855470"/>
          </a:xfrm>
          <a:prstGeom prst="rect">
            <a:avLst/>
          </a:prstGeom>
        </p:spPr>
        <p:txBody>
          <a:bodyPr vert="horz" wrap="square" lIns="0" tIns="13335" rIns="0" bIns="0" rtlCol="0">
            <a:spAutoFit/>
          </a:bodyPr>
          <a:lstStyle/>
          <a:p>
            <a:pPr marL="12700">
              <a:lnSpc>
                <a:spcPct val="100000"/>
              </a:lnSpc>
              <a:spcBef>
                <a:spcPts val="105"/>
              </a:spcBef>
            </a:pPr>
            <a:r>
              <a:rPr sz="12000" i="0" spc="-1850" dirty="0">
                <a:solidFill>
                  <a:srgbClr val="FFFFFF"/>
                </a:solidFill>
                <a:latin typeface="Microsoft Sans Serif"/>
                <a:cs typeface="Microsoft Sans Serif"/>
              </a:rPr>
              <a:t>e</a:t>
            </a:r>
            <a:r>
              <a:rPr sz="12000" i="0" spc="-705" dirty="0">
                <a:solidFill>
                  <a:srgbClr val="FFFFFF"/>
                </a:solidFill>
                <a:latin typeface="Microsoft Sans Serif"/>
                <a:cs typeface="Microsoft Sans Serif"/>
              </a:rPr>
              <a:t>xp</a:t>
            </a:r>
            <a:r>
              <a:rPr sz="12000" i="0" spc="475" dirty="0">
                <a:solidFill>
                  <a:srgbClr val="FFFFFF"/>
                </a:solidFill>
                <a:latin typeface="Microsoft Sans Serif"/>
                <a:cs typeface="Microsoft Sans Serif"/>
              </a:rPr>
              <a:t>r</a:t>
            </a:r>
            <a:r>
              <a:rPr sz="12000" i="0" spc="-470" dirty="0">
                <a:solidFill>
                  <a:srgbClr val="FFFFFF"/>
                </a:solidFill>
                <a:latin typeface="Microsoft Sans Serif"/>
                <a:cs typeface="Microsoft Sans Serif"/>
              </a:rPr>
              <a:t>ess</a:t>
            </a:r>
            <a:endParaRPr sz="12000">
              <a:latin typeface="Microsoft Sans Serif"/>
              <a:cs typeface="Microsoft Sans Serif"/>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1755775" y="1011557"/>
            <a:ext cx="227520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5" dirty="0"/>
              <a:t> </a:t>
            </a:r>
            <a:r>
              <a:rPr spc="-185" dirty="0"/>
              <a:t>es</a:t>
            </a:r>
          </a:p>
        </p:txBody>
      </p:sp>
      <p:sp>
        <p:nvSpPr>
          <p:cNvPr id="4" name="object 4"/>
          <p:cNvSpPr txBox="1"/>
          <p:nvPr/>
        </p:nvSpPr>
        <p:spPr>
          <a:xfrm>
            <a:off x="7024806"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pic>
        <p:nvPicPr>
          <p:cNvPr id="5" name="object 5"/>
          <p:cNvPicPr/>
          <p:nvPr/>
        </p:nvPicPr>
        <p:blipFill>
          <a:blip r:embed="rId3" cstate="print"/>
          <a:stretch>
            <a:fillRect/>
          </a:stretch>
        </p:blipFill>
        <p:spPr>
          <a:xfrm>
            <a:off x="4285488" y="1051560"/>
            <a:ext cx="2877312" cy="874776"/>
          </a:xfrm>
          <a:prstGeom prst="rect">
            <a:avLst/>
          </a:prstGeom>
        </p:spPr>
      </p:pic>
      <p:pic>
        <p:nvPicPr>
          <p:cNvPr id="6" name="object 6"/>
          <p:cNvPicPr/>
          <p:nvPr/>
        </p:nvPicPr>
        <p:blipFill>
          <a:blip r:embed="rId4" cstate="print"/>
          <a:stretch>
            <a:fillRect/>
          </a:stretch>
        </p:blipFill>
        <p:spPr>
          <a:xfrm>
            <a:off x="3448494" y="2996946"/>
            <a:ext cx="2189035" cy="1719872"/>
          </a:xfrm>
          <a:prstGeom prst="rect">
            <a:avLst/>
          </a:prstGeom>
        </p:spPr>
      </p:pic>
      <p:pic>
        <p:nvPicPr>
          <p:cNvPr id="7" name="object 7"/>
          <p:cNvPicPr/>
          <p:nvPr/>
        </p:nvPicPr>
        <p:blipFill>
          <a:blip r:embed="rId5" cstate="print"/>
          <a:stretch>
            <a:fillRect/>
          </a:stretch>
        </p:blipFill>
        <p:spPr>
          <a:xfrm>
            <a:off x="673608" y="3182111"/>
            <a:ext cx="2673096" cy="1633727"/>
          </a:xfrm>
          <a:prstGeom prst="rect">
            <a:avLst/>
          </a:prstGeom>
        </p:spPr>
      </p:pic>
      <p:pic>
        <p:nvPicPr>
          <p:cNvPr id="8" name="object 8"/>
          <p:cNvPicPr/>
          <p:nvPr/>
        </p:nvPicPr>
        <p:blipFill>
          <a:blip r:embed="rId3" cstate="print"/>
          <a:stretch>
            <a:fillRect/>
          </a:stretch>
        </p:blipFill>
        <p:spPr>
          <a:xfrm>
            <a:off x="5724144" y="3541776"/>
            <a:ext cx="2880359" cy="874776"/>
          </a:xfrm>
          <a:prstGeom prst="rect">
            <a:avLst/>
          </a:prstGeom>
        </p:spPr>
      </p:pic>
      <p:sp>
        <p:nvSpPr>
          <p:cNvPr id="9" name="object 9"/>
          <p:cNvSpPr txBox="1"/>
          <p:nvPr/>
        </p:nvSpPr>
        <p:spPr>
          <a:xfrm>
            <a:off x="2275077" y="6041847"/>
            <a:ext cx="4815840"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5" dirty="0">
                <a:latin typeface="Constantia"/>
                <a:cs typeface="Constantia"/>
              </a:rPr>
              <a:t> </a:t>
            </a:r>
            <a:r>
              <a:rPr sz="2000" i="1" spc="-15" dirty="0">
                <a:latin typeface="Constantia"/>
                <a:cs typeface="Constantia"/>
              </a:rPr>
              <a:t>Express</a:t>
            </a:r>
            <a:r>
              <a:rPr sz="2000" i="1" spc="45" dirty="0">
                <a:latin typeface="Constantia"/>
                <a:cs typeface="Constantia"/>
              </a:rPr>
              <a:t> </a:t>
            </a:r>
            <a:r>
              <a:rPr sz="2000" i="1" spc="-10" dirty="0">
                <a:latin typeface="Constantia"/>
                <a:cs typeface="Constantia"/>
              </a:rPr>
              <a:t>es</a:t>
            </a:r>
            <a:r>
              <a:rPr sz="2000" i="1" spc="25" dirty="0">
                <a:latin typeface="Constantia"/>
                <a:cs typeface="Constantia"/>
              </a:rPr>
              <a:t> </a:t>
            </a:r>
            <a:r>
              <a:rPr sz="2000" i="1" spc="-10" dirty="0">
                <a:latin typeface="Constantia"/>
                <a:cs typeface="Constantia"/>
              </a:rPr>
              <a:t>un </a:t>
            </a:r>
            <a:r>
              <a:rPr sz="2000" i="1" spc="-15" dirty="0">
                <a:latin typeface="Constantia"/>
                <a:cs typeface="Constantia"/>
              </a:rPr>
              <a:t>mini-framework</a:t>
            </a:r>
            <a:r>
              <a:rPr sz="2000" i="1" spc="70" dirty="0">
                <a:latin typeface="Constantia"/>
                <a:cs typeface="Constantia"/>
              </a:rPr>
              <a:t> </a:t>
            </a:r>
            <a:r>
              <a:rPr sz="2000" i="1" spc="-5" dirty="0">
                <a:latin typeface="Constantia"/>
                <a:cs typeface="Constantia"/>
              </a:rPr>
              <a:t>de</a:t>
            </a:r>
            <a:r>
              <a:rPr sz="2000" i="1" spc="30" dirty="0">
                <a:latin typeface="Constantia"/>
                <a:cs typeface="Constantia"/>
              </a:rPr>
              <a:t> </a:t>
            </a:r>
            <a:r>
              <a:rPr sz="2000" i="1" spc="-15" dirty="0">
                <a:latin typeface="Constantia"/>
                <a:cs typeface="Constantia"/>
              </a:rPr>
              <a:t>Node.js</a:t>
            </a:r>
            <a:r>
              <a:rPr sz="2000" i="1" spc="50" dirty="0">
                <a:latin typeface="Constantia"/>
                <a:cs typeface="Constantia"/>
              </a:rPr>
              <a:t> </a:t>
            </a:r>
            <a:r>
              <a:rPr sz="2000" i="1" spc="-5" dirty="0">
                <a:latin typeface="Constantia"/>
                <a:cs typeface="Constantia"/>
              </a:rPr>
              <a:t>»</a:t>
            </a:r>
            <a:endParaRPr sz="2000">
              <a:latin typeface="Constantia"/>
              <a:cs typeface="Constant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405485" y="1071561"/>
            <a:ext cx="5444490" cy="828040"/>
          </a:xfrm>
          <a:prstGeom prst="rect">
            <a:avLst/>
          </a:prstGeom>
        </p:spPr>
        <p:txBody>
          <a:bodyPr vert="horz" wrap="square" lIns="0" tIns="14605" rIns="0" bIns="0" rtlCol="0">
            <a:spAutoFit/>
          </a:bodyPr>
          <a:lstStyle/>
          <a:p>
            <a:pPr marL="12700">
              <a:lnSpc>
                <a:spcPct val="100000"/>
              </a:lnSpc>
              <a:spcBef>
                <a:spcPts val="115"/>
              </a:spcBef>
            </a:pPr>
            <a:r>
              <a:rPr spc="-285" dirty="0"/>
              <a:t>F</a:t>
            </a:r>
            <a:r>
              <a:rPr spc="-320" dirty="0"/>
              <a:t>u</a:t>
            </a:r>
            <a:r>
              <a:rPr spc="110" dirty="0"/>
              <a:t>n</a:t>
            </a:r>
            <a:r>
              <a:rPr spc="70" dirty="0"/>
              <a:t>c</a:t>
            </a:r>
            <a:r>
              <a:rPr spc="-75" dirty="0"/>
              <a:t>i</a:t>
            </a:r>
            <a:r>
              <a:rPr spc="-145" dirty="0"/>
              <a:t>o</a:t>
            </a:r>
            <a:r>
              <a:rPr dirty="0"/>
              <a:t>n</a:t>
            </a:r>
            <a:r>
              <a:rPr spc="-25" dirty="0"/>
              <a:t>a</a:t>
            </a:r>
            <a:r>
              <a:rPr spc="-475" dirty="0"/>
              <a:t>m</a:t>
            </a:r>
            <a:r>
              <a:rPr spc="-195" dirty="0"/>
              <a:t>i</a:t>
            </a:r>
            <a:r>
              <a:rPr spc="-50" dirty="0"/>
              <a:t>e</a:t>
            </a:r>
            <a:r>
              <a:rPr spc="-245" dirty="0"/>
              <a:t>nto</a:t>
            </a:r>
            <a:r>
              <a:rPr spc="-225" dirty="0"/>
              <a:t> </a:t>
            </a:r>
            <a:r>
              <a:rPr spc="-45" dirty="0"/>
              <a:t>de</a:t>
            </a:r>
          </a:p>
        </p:txBody>
      </p:sp>
      <p:pic>
        <p:nvPicPr>
          <p:cNvPr id="8" name="object 8"/>
          <p:cNvPicPr/>
          <p:nvPr/>
        </p:nvPicPr>
        <p:blipFill>
          <a:blip r:embed="rId6" cstate="print"/>
          <a:stretch>
            <a:fillRect/>
          </a:stretch>
        </p:blipFill>
        <p:spPr>
          <a:xfrm>
            <a:off x="6083808" y="1124711"/>
            <a:ext cx="2880360" cy="874776"/>
          </a:xfrm>
          <a:prstGeom prst="rect">
            <a:avLst/>
          </a:prstGeom>
        </p:spPr>
      </p:pic>
      <p:sp>
        <p:nvSpPr>
          <p:cNvPr id="9" name="object 9"/>
          <p:cNvSpPr txBox="1"/>
          <p:nvPr/>
        </p:nvSpPr>
        <p:spPr>
          <a:xfrm>
            <a:off x="1580769" y="6055563"/>
            <a:ext cx="6066790"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5" dirty="0">
                <a:latin typeface="Constantia"/>
                <a:cs typeface="Constantia"/>
              </a:rPr>
              <a:t> </a:t>
            </a:r>
            <a:r>
              <a:rPr sz="2000" i="1" spc="-15" dirty="0">
                <a:latin typeface="Constantia"/>
                <a:cs typeface="Constantia"/>
              </a:rPr>
              <a:t>Express</a:t>
            </a:r>
            <a:r>
              <a:rPr sz="2000" i="1" spc="50" dirty="0">
                <a:latin typeface="Constantia"/>
                <a:cs typeface="Constantia"/>
              </a:rPr>
              <a:t> </a:t>
            </a:r>
            <a:r>
              <a:rPr sz="2000" i="1" spc="-10" dirty="0">
                <a:latin typeface="Constantia"/>
                <a:cs typeface="Constantia"/>
              </a:rPr>
              <a:t>actúa</a:t>
            </a:r>
            <a:r>
              <a:rPr sz="2000" i="1" spc="10" dirty="0">
                <a:latin typeface="Constantia"/>
                <a:cs typeface="Constantia"/>
              </a:rPr>
              <a:t> </a:t>
            </a:r>
            <a:r>
              <a:rPr sz="2000" i="1" spc="-10" dirty="0">
                <a:latin typeface="Constantia"/>
                <a:cs typeface="Constantia"/>
              </a:rPr>
              <a:t>como</a:t>
            </a:r>
            <a:r>
              <a:rPr sz="2000" i="1" spc="40" dirty="0">
                <a:latin typeface="Constantia"/>
                <a:cs typeface="Constantia"/>
              </a:rPr>
              <a:t> </a:t>
            </a:r>
            <a:r>
              <a:rPr sz="2000" i="1" spc="-10" dirty="0">
                <a:latin typeface="Constantia"/>
                <a:cs typeface="Constantia"/>
              </a:rPr>
              <a:t>un</a:t>
            </a:r>
            <a:r>
              <a:rPr sz="2000" i="1" spc="15" dirty="0">
                <a:latin typeface="Constantia"/>
                <a:cs typeface="Constantia"/>
              </a:rPr>
              <a:t> </a:t>
            </a:r>
            <a:r>
              <a:rPr lang="en-US" sz="2000" i="1" spc="-25" dirty="0">
                <a:latin typeface="Constantia"/>
                <a:cs typeface="Constantia"/>
              </a:rPr>
              <a:t>r</a:t>
            </a:r>
            <a:r>
              <a:rPr sz="2000" i="1" spc="-25" dirty="0">
                <a:latin typeface="Constantia"/>
                <a:cs typeface="Constantia"/>
              </a:rPr>
              <a:t>outer</a:t>
            </a:r>
            <a:r>
              <a:rPr sz="2000" i="1" spc="80" dirty="0">
                <a:latin typeface="Constantia"/>
                <a:cs typeface="Constantia"/>
              </a:rPr>
              <a:t> </a:t>
            </a:r>
            <a:r>
              <a:rPr sz="2000" i="1" spc="-5" dirty="0">
                <a:latin typeface="Constantia"/>
                <a:cs typeface="Constantia"/>
              </a:rPr>
              <a:t>de</a:t>
            </a:r>
            <a:r>
              <a:rPr sz="2000" i="1" dirty="0">
                <a:latin typeface="Constantia"/>
                <a:cs typeface="Constantia"/>
              </a:rPr>
              <a:t> </a:t>
            </a:r>
            <a:r>
              <a:rPr sz="2000" i="1" spc="-15" dirty="0">
                <a:latin typeface="Constantia"/>
                <a:cs typeface="Constantia"/>
              </a:rPr>
              <a:t>nuestra</a:t>
            </a:r>
            <a:r>
              <a:rPr sz="2000" i="1" spc="40" dirty="0">
                <a:latin typeface="Constantia"/>
                <a:cs typeface="Constantia"/>
              </a:rPr>
              <a:t> </a:t>
            </a:r>
            <a:r>
              <a:rPr sz="2000" i="1" spc="-15" dirty="0">
                <a:latin typeface="Constantia"/>
                <a:cs typeface="Constantia"/>
              </a:rPr>
              <a:t>Aplicación</a:t>
            </a:r>
            <a:r>
              <a:rPr sz="2000" i="1" spc="50" dirty="0">
                <a:latin typeface="Constantia"/>
                <a:cs typeface="Constantia"/>
              </a:rPr>
              <a:t> </a:t>
            </a:r>
            <a:r>
              <a:rPr sz="2000" i="1" spc="-5" dirty="0">
                <a:latin typeface="Constantia"/>
                <a:cs typeface="Constantia"/>
              </a:rPr>
              <a:t>»</a:t>
            </a:r>
            <a:endParaRPr sz="2000" dirty="0">
              <a:latin typeface="Constantia"/>
              <a:cs typeface="Constantia"/>
            </a:endParaRPr>
          </a:p>
        </p:txBody>
      </p:sp>
      <p:pic>
        <p:nvPicPr>
          <p:cNvPr id="10" name="object 10"/>
          <p:cNvPicPr/>
          <p:nvPr/>
        </p:nvPicPr>
        <p:blipFill>
          <a:blip r:embed="rId7" cstate="print"/>
          <a:stretch>
            <a:fillRect/>
          </a:stretch>
        </p:blipFill>
        <p:spPr>
          <a:xfrm>
            <a:off x="2770632" y="1999488"/>
            <a:ext cx="3569208" cy="403250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7"/>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2511551" y="4290059"/>
              <a:ext cx="4505705" cy="944117"/>
            </a:xfrm>
            <a:prstGeom prst="rect">
              <a:avLst/>
            </a:prstGeom>
          </p:spPr>
        </p:pic>
        <p:pic>
          <p:nvPicPr>
            <p:cNvPr id="7" name="object 7"/>
            <p:cNvPicPr/>
            <p:nvPr/>
          </p:nvPicPr>
          <p:blipFill>
            <a:blip r:embed="rId6" cstate="print"/>
            <a:stretch>
              <a:fillRect/>
            </a:stretch>
          </p:blipFill>
          <p:spPr>
            <a:xfrm>
              <a:off x="2511551" y="1914143"/>
              <a:ext cx="4505705"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p:nvPr/>
        </p:nvSpPr>
        <p:spPr>
          <a:xfrm>
            <a:off x="3475990" y="2035555"/>
            <a:ext cx="2586990" cy="1855470"/>
          </a:xfrm>
          <a:prstGeom prst="rect">
            <a:avLst/>
          </a:prstGeom>
        </p:spPr>
        <p:txBody>
          <a:bodyPr vert="horz" wrap="square" lIns="0" tIns="13335" rIns="0" bIns="0" rtlCol="0">
            <a:spAutoFit/>
          </a:bodyPr>
          <a:lstStyle/>
          <a:p>
            <a:pPr marL="12700">
              <a:lnSpc>
                <a:spcPct val="100000"/>
              </a:lnSpc>
              <a:spcBef>
                <a:spcPts val="105"/>
              </a:spcBef>
            </a:pPr>
            <a:r>
              <a:rPr sz="12000" spc="-1065" dirty="0">
                <a:solidFill>
                  <a:srgbClr val="FFFFFF"/>
                </a:solidFill>
                <a:latin typeface="Microsoft Sans Serif"/>
                <a:cs typeface="Microsoft Sans Serif"/>
              </a:rPr>
              <a:t>npm</a:t>
            </a:r>
            <a:endParaRPr sz="12000">
              <a:latin typeface="Microsoft Sans Serif"/>
              <a:cs typeface="Microsoft Sans Serif"/>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1755775" y="1011557"/>
            <a:ext cx="227520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5" dirty="0"/>
              <a:t> </a:t>
            </a:r>
            <a:r>
              <a:rPr spc="-185" dirty="0"/>
              <a:t>es</a:t>
            </a:r>
          </a:p>
        </p:txBody>
      </p:sp>
      <p:sp>
        <p:nvSpPr>
          <p:cNvPr id="4" name="object 4"/>
          <p:cNvSpPr txBox="1"/>
          <p:nvPr/>
        </p:nvSpPr>
        <p:spPr>
          <a:xfrm>
            <a:off x="7024806"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sp>
        <p:nvSpPr>
          <p:cNvPr id="5" name="object 5"/>
          <p:cNvSpPr txBox="1"/>
          <p:nvPr/>
        </p:nvSpPr>
        <p:spPr>
          <a:xfrm>
            <a:off x="3233420" y="6041847"/>
            <a:ext cx="2896235"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15" dirty="0">
                <a:latin typeface="Constantia"/>
                <a:cs typeface="Constantia"/>
              </a:rPr>
              <a:t> </a:t>
            </a:r>
            <a:r>
              <a:rPr sz="2000" i="1" spc="-10" dirty="0">
                <a:latin typeface="Constantia"/>
                <a:cs typeface="Constantia"/>
              </a:rPr>
              <a:t>Manejador</a:t>
            </a:r>
            <a:r>
              <a:rPr sz="2000" i="1" spc="5" dirty="0">
                <a:latin typeface="Constantia"/>
                <a:cs typeface="Constantia"/>
              </a:rPr>
              <a:t> </a:t>
            </a:r>
            <a:r>
              <a:rPr sz="2000" i="1" spc="-5" dirty="0">
                <a:latin typeface="Constantia"/>
                <a:cs typeface="Constantia"/>
              </a:rPr>
              <a:t>de</a:t>
            </a:r>
            <a:r>
              <a:rPr sz="2000" i="1" spc="5" dirty="0">
                <a:latin typeface="Constantia"/>
                <a:cs typeface="Constantia"/>
              </a:rPr>
              <a:t> </a:t>
            </a:r>
            <a:r>
              <a:rPr sz="2000" i="1" spc="-20" dirty="0">
                <a:latin typeface="Constantia"/>
                <a:cs typeface="Constantia"/>
              </a:rPr>
              <a:t>Paquetes</a:t>
            </a:r>
            <a:r>
              <a:rPr sz="2000" i="1" spc="30" dirty="0">
                <a:latin typeface="Constantia"/>
                <a:cs typeface="Constantia"/>
              </a:rPr>
              <a:t> </a:t>
            </a:r>
            <a:r>
              <a:rPr sz="2000" i="1" spc="-5" dirty="0">
                <a:latin typeface="Constantia"/>
                <a:cs typeface="Constantia"/>
              </a:rPr>
              <a:t>»</a:t>
            </a:r>
            <a:endParaRPr sz="2000">
              <a:latin typeface="Constantia"/>
              <a:cs typeface="Constantia"/>
            </a:endParaRPr>
          </a:p>
        </p:txBody>
      </p:sp>
      <p:pic>
        <p:nvPicPr>
          <p:cNvPr id="6" name="object 6"/>
          <p:cNvPicPr/>
          <p:nvPr/>
        </p:nvPicPr>
        <p:blipFill>
          <a:blip r:embed="rId3" cstate="print"/>
          <a:stretch>
            <a:fillRect/>
          </a:stretch>
        </p:blipFill>
        <p:spPr>
          <a:xfrm>
            <a:off x="4376928" y="1051560"/>
            <a:ext cx="2520696" cy="981456"/>
          </a:xfrm>
          <a:prstGeom prst="rect">
            <a:avLst/>
          </a:prstGeom>
        </p:spPr>
      </p:pic>
      <p:pic>
        <p:nvPicPr>
          <p:cNvPr id="7" name="object 7"/>
          <p:cNvPicPr/>
          <p:nvPr/>
        </p:nvPicPr>
        <p:blipFill>
          <a:blip r:embed="rId4" cstate="print"/>
          <a:stretch>
            <a:fillRect/>
          </a:stretch>
        </p:blipFill>
        <p:spPr>
          <a:xfrm>
            <a:off x="1557527" y="2566416"/>
            <a:ext cx="6336792" cy="316687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290880" y="1050606"/>
            <a:ext cx="5847715" cy="828040"/>
          </a:xfrm>
          <a:prstGeom prst="rect">
            <a:avLst/>
          </a:prstGeom>
        </p:spPr>
        <p:txBody>
          <a:bodyPr vert="horz" wrap="square" lIns="0" tIns="14605" rIns="0" bIns="0" rtlCol="0">
            <a:spAutoFit/>
          </a:bodyPr>
          <a:lstStyle/>
          <a:p>
            <a:pPr marL="12700">
              <a:lnSpc>
                <a:spcPct val="100000"/>
              </a:lnSpc>
              <a:spcBef>
                <a:spcPts val="115"/>
              </a:spcBef>
            </a:pPr>
            <a:r>
              <a:rPr spc="-114" dirty="0"/>
              <a:t>Alg</a:t>
            </a:r>
            <a:r>
              <a:rPr spc="-160" dirty="0"/>
              <a:t>u</a:t>
            </a:r>
            <a:r>
              <a:rPr spc="-100" dirty="0"/>
              <a:t>n</a:t>
            </a:r>
            <a:r>
              <a:rPr spc="-120" dirty="0"/>
              <a:t>o</a:t>
            </a:r>
            <a:r>
              <a:rPr spc="-305" dirty="0"/>
              <a:t>s</a:t>
            </a:r>
            <a:r>
              <a:rPr spc="-290" dirty="0"/>
              <a:t> </a:t>
            </a:r>
            <a:r>
              <a:rPr spc="25" dirty="0"/>
              <a:t>Pa</a:t>
            </a:r>
            <a:r>
              <a:rPr spc="10" dirty="0"/>
              <a:t>q</a:t>
            </a:r>
            <a:r>
              <a:rPr spc="-140" dirty="0"/>
              <a:t>u</a:t>
            </a:r>
            <a:r>
              <a:rPr spc="-155" dirty="0"/>
              <a:t>e</a:t>
            </a:r>
            <a:r>
              <a:rPr spc="-320" dirty="0"/>
              <a:t>te</a:t>
            </a:r>
            <a:r>
              <a:rPr spc="-265" dirty="0"/>
              <a:t>s </a:t>
            </a:r>
            <a:r>
              <a:rPr spc="-45" dirty="0"/>
              <a:t>de</a:t>
            </a:r>
          </a:p>
        </p:txBody>
      </p:sp>
      <p:pic>
        <p:nvPicPr>
          <p:cNvPr id="4" name="object 4"/>
          <p:cNvPicPr/>
          <p:nvPr/>
        </p:nvPicPr>
        <p:blipFill>
          <a:blip r:embed="rId3" cstate="print"/>
          <a:stretch>
            <a:fillRect/>
          </a:stretch>
        </p:blipFill>
        <p:spPr>
          <a:xfrm>
            <a:off x="6443471" y="1051560"/>
            <a:ext cx="2520696" cy="981456"/>
          </a:xfrm>
          <a:prstGeom prst="rect">
            <a:avLst/>
          </a:prstGeom>
        </p:spPr>
      </p:pic>
      <p:pic>
        <p:nvPicPr>
          <p:cNvPr id="5" name="object 5"/>
          <p:cNvPicPr/>
          <p:nvPr/>
        </p:nvPicPr>
        <p:blipFill>
          <a:blip r:embed="rId4" cstate="print"/>
          <a:stretch>
            <a:fillRect/>
          </a:stretch>
        </p:blipFill>
        <p:spPr>
          <a:xfrm>
            <a:off x="1115567" y="3069335"/>
            <a:ext cx="3169920" cy="2154936"/>
          </a:xfrm>
          <a:prstGeom prst="rect">
            <a:avLst/>
          </a:prstGeom>
        </p:spPr>
      </p:pic>
      <p:pic>
        <p:nvPicPr>
          <p:cNvPr id="6" name="object 6"/>
          <p:cNvPicPr/>
          <p:nvPr/>
        </p:nvPicPr>
        <p:blipFill>
          <a:blip r:embed="rId5" cstate="print"/>
          <a:stretch>
            <a:fillRect/>
          </a:stretch>
        </p:blipFill>
        <p:spPr>
          <a:xfrm>
            <a:off x="5364479" y="2636520"/>
            <a:ext cx="3075431" cy="3282696"/>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6"/>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1844039" y="4290059"/>
              <a:ext cx="5840729" cy="944117"/>
            </a:xfrm>
            <a:prstGeom prst="rect">
              <a:avLst/>
            </a:prstGeom>
          </p:spPr>
        </p:pic>
        <p:pic>
          <p:nvPicPr>
            <p:cNvPr id="7" name="object 7"/>
            <p:cNvPicPr/>
            <p:nvPr/>
          </p:nvPicPr>
          <p:blipFill>
            <a:blip r:embed="rId6" cstate="print"/>
            <a:stretch>
              <a:fillRect/>
            </a:stretch>
          </p:blipFill>
          <p:spPr>
            <a:xfrm>
              <a:off x="1844039" y="1914143"/>
              <a:ext cx="5840729"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2808223" y="2035555"/>
            <a:ext cx="3916045" cy="1855470"/>
          </a:xfrm>
          <a:prstGeom prst="rect">
            <a:avLst/>
          </a:prstGeom>
        </p:spPr>
        <p:txBody>
          <a:bodyPr vert="horz" wrap="square" lIns="0" tIns="13335" rIns="0" bIns="0" rtlCol="0">
            <a:spAutoFit/>
          </a:bodyPr>
          <a:lstStyle/>
          <a:p>
            <a:pPr marL="12700">
              <a:lnSpc>
                <a:spcPct val="100000"/>
              </a:lnSpc>
              <a:spcBef>
                <a:spcPts val="105"/>
              </a:spcBef>
            </a:pPr>
            <a:r>
              <a:rPr sz="12000" i="0" spc="-250" dirty="0">
                <a:solidFill>
                  <a:srgbClr val="FFFFFF"/>
                </a:solidFill>
                <a:latin typeface="Microsoft Sans Serif"/>
                <a:cs typeface="Microsoft Sans Serif"/>
              </a:rPr>
              <a:t>pug.js</a:t>
            </a:r>
            <a:endParaRPr sz="12000">
              <a:latin typeface="Microsoft Sans Serif"/>
              <a:cs typeface="Microsoft Sans Serif"/>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172" y="1011557"/>
            <a:ext cx="529653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0" dirty="0"/>
              <a:t> </a:t>
            </a:r>
            <a:r>
              <a:rPr spc="-210" dirty="0"/>
              <a:t>e</a:t>
            </a:r>
            <a:r>
              <a:rPr spc="-155" dirty="0"/>
              <a:t>s</a:t>
            </a:r>
            <a:r>
              <a:rPr spc="-310" dirty="0"/>
              <a:t> </a:t>
            </a:r>
            <a:r>
              <a:rPr spc="-204" dirty="0"/>
              <a:t>realme</a:t>
            </a:r>
            <a:r>
              <a:rPr spc="-229" dirty="0"/>
              <a:t>n</a:t>
            </a:r>
            <a:r>
              <a:rPr spc="-530" dirty="0"/>
              <a:t>t</a:t>
            </a:r>
            <a:r>
              <a:rPr spc="-55" dirty="0"/>
              <a:t>e</a:t>
            </a:r>
          </a:p>
        </p:txBody>
      </p:sp>
      <p:sp>
        <p:nvSpPr>
          <p:cNvPr id="3" name="object 3"/>
          <p:cNvSpPr/>
          <p:nvPr/>
        </p:nvSpPr>
        <p:spPr>
          <a:xfrm>
            <a:off x="3145535" y="1755648"/>
            <a:ext cx="2856230" cy="67310"/>
          </a:xfrm>
          <a:custGeom>
            <a:avLst/>
            <a:gdLst/>
            <a:ahLst/>
            <a:cxnLst/>
            <a:rect l="l" t="t" r="r" b="b"/>
            <a:pathLst>
              <a:path w="2856229" h="67310">
                <a:moveTo>
                  <a:pt x="2855976" y="0"/>
                </a:moveTo>
                <a:lnTo>
                  <a:pt x="0" y="0"/>
                </a:lnTo>
                <a:lnTo>
                  <a:pt x="0" y="67055"/>
                </a:lnTo>
                <a:lnTo>
                  <a:pt x="2855976" y="67055"/>
                </a:lnTo>
                <a:lnTo>
                  <a:pt x="2855976" y="0"/>
                </a:lnTo>
                <a:close/>
              </a:path>
            </a:pathLst>
          </a:custGeom>
          <a:solidFill>
            <a:srgbClr val="372F2A"/>
          </a:solidFill>
        </p:spPr>
        <p:txBody>
          <a:bodyPr wrap="square" lIns="0" tIns="0" rIns="0" bIns="0" rtlCol="0"/>
          <a:lstStyle/>
          <a:p>
            <a:endParaRPr/>
          </a:p>
        </p:txBody>
      </p:sp>
      <p:sp>
        <p:nvSpPr>
          <p:cNvPr id="4" name="object 4"/>
          <p:cNvSpPr txBox="1"/>
          <p:nvPr/>
        </p:nvSpPr>
        <p:spPr>
          <a:xfrm>
            <a:off x="8064245"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pic>
        <p:nvPicPr>
          <p:cNvPr id="5" name="object 5"/>
          <p:cNvPicPr/>
          <p:nvPr/>
        </p:nvPicPr>
        <p:blipFill>
          <a:blip r:embed="rId2" cstate="print"/>
          <a:stretch>
            <a:fillRect/>
          </a:stretch>
        </p:blipFill>
        <p:spPr>
          <a:xfrm>
            <a:off x="6227064" y="880872"/>
            <a:ext cx="1874519" cy="1146048"/>
          </a:xfrm>
          <a:prstGeom prst="rect">
            <a:avLst/>
          </a:prstGeom>
        </p:spPr>
      </p:pic>
      <p:pic>
        <p:nvPicPr>
          <p:cNvPr id="6" name="object 6"/>
          <p:cNvPicPr/>
          <p:nvPr/>
        </p:nvPicPr>
        <p:blipFill>
          <a:blip r:embed="rId3" cstate="print"/>
          <a:stretch>
            <a:fillRect/>
          </a:stretch>
        </p:blipFill>
        <p:spPr>
          <a:xfrm>
            <a:off x="5934455" y="2569464"/>
            <a:ext cx="2173224" cy="1328928"/>
          </a:xfrm>
          <a:prstGeom prst="rect">
            <a:avLst/>
          </a:prstGeom>
        </p:spPr>
      </p:pic>
      <p:grpSp>
        <p:nvGrpSpPr>
          <p:cNvPr id="7" name="object 7"/>
          <p:cNvGrpSpPr/>
          <p:nvPr/>
        </p:nvGrpSpPr>
        <p:grpSpPr>
          <a:xfrm>
            <a:off x="3419919" y="2388616"/>
            <a:ext cx="2189480" cy="1720214"/>
            <a:chOff x="3419919" y="2388616"/>
            <a:chExt cx="2189480" cy="1720214"/>
          </a:xfrm>
        </p:grpSpPr>
        <p:pic>
          <p:nvPicPr>
            <p:cNvPr id="8" name="object 8"/>
            <p:cNvPicPr/>
            <p:nvPr/>
          </p:nvPicPr>
          <p:blipFill>
            <a:blip r:embed="rId4" cstate="print"/>
            <a:stretch>
              <a:fillRect/>
            </a:stretch>
          </p:blipFill>
          <p:spPr>
            <a:xfrm>
              <a:off x="3419919" y="2388616"/>
              <a:ext cx="2189035" cy="1719872"/>
            </a:xfrm>
            <a:prstGeom prst="rect">
              <a:avLst/>
            </a:prstGeom>
          </p:spPr>
        </p:pic>
        <p:pic>
          <p:nvPicPr>
            <p:cNvPr id="9" name="object 9"/>
            <p:cNvPicPr/>
            <p:nvPr/>
          </p:nvPicPr>
          <p:blipFill>
            <a:blip r:embed="rId5" cstate="print"/>
            <a:stretch>
              <a:fillRect/>
            </a:stretch>
          </p:blipFill>
          <p:spPr>
            <a:xfrm>
              <a:off x="3907535" y="2651759"/>
              <a:ext cx="1207008" cy="1085088"/>
            </a:xfrm>
            <a:prstGeom prst="rect">
              <a:avLst/>
            </a:prstGeom>
          </p:spPr>
        </p:pic>
      </p:grpSp>
      <p:grpSp>
        <p:nvGrpSpPr>
          <p:cNvPr id="10" name="object 10"/>
          <p:cNvGrpSpPr/>
          <p:nvPr/>
        </p:nvGrpSpPr>
        <p:grpSpPr>
          <a:xfrm>
            <a:off x="1639823" y="2487167"/>
            <a:ext cx="1493520" cy="4224655"/>
            <a:chOff x="1639823" y="2487167"/>
            <a:chExt cx="1493520" cy="4224655"/>
          </a:xfrm>
        </p:grpSpPr>
        <p:pic>
          <p:nvPicPr>
            <p:cNvPr id="11" name="object 11"/>
            <p:cNvPicPr/>
            <p:nvPr/>
          </p:nvPicPr>
          <p:blipFill>
            <a:blip r:embed="rId6" cstate="print"/>
            <a:stretch>
              <a:fillRect/>
            </a:stretch>
          </p:blipFill>
          <p:spPr>
            <a:xfrm>
              <a:off x="1639823" y="2487167"/>
              <a:ext cx="1493520" cy="1493519"/>
            </a:xfrm>
            <a:prstGeom prst="rect">
              <a:avLst/>
            </a:prstGeom>
          </p:spPr>
        </p:pic>
        <p:pic>
          <p:nvPicPr>
            <p:cNvPr id="12" name="object 12"/>
            <p:cNvPicPr/>
            <p:nvPr/>
          </p:nvPicPr>
          <p:blipFill>
            <a:blip r:embed="rId7" cstate="print"/>
            <a:stretch>
              <a:fillRect/>
            </a:stretch>
          </p:blipFill>
          <p:spPr>
            <a:xfrm>
              <a:off x="1735556" y="4005122"/>
              <a:ext cx="1225041" cy="1555572"/>
            </a:xfrm>
            <a:prstGeom prst="rect">
              <a:avLst/>
            </a:prstGeom>
          </p:spPr>
        </p:pic>
        <p:pic>
          <p:nvPicPr>
            <p:cNvPr id="13" name="object 13"/>
            <p:cNvPicPr/>
            <p:nvPr/>
          </p:nvPicPr>
          <p:blipFill>
            <a:blip r:embed="rId8" cstate="print"/>
            <a:stretch>
              <a:fillRect/>
            </a:stretch>
          </p:blipFill>
          <p:spPr>
            <a:xfrm>
              <a:off x="1722119" y="5559551"/>
              <a:ext cx="1152144" cy="1152144"/>
            </a:xfrm>
            <a:prstGeom prst="rect">
              <a:avLst/>
            </a:prstGeom>
          </p:spPr>
        </p:pic>
      </p:grpSp>
      <p:pic>
        <p:nvPicPr>
          <p:cNvPr id="14" name="object 14"/>
          <p:cNvPicPr/>
          <p:nvPr/>
        </p:nvPicPr>
        <p:blipFill>
          <a:blip r:embed="rId9" cstate="print"/>
          <a:stretch>
            <a:fillRect/>
          </a:stretch>
        </p:blipFill>
        <p:spPr>
          <a:xfrm>
            <a:off x="6372225" y="4017645"/>
            <a:ext cx="1115148" cy="1493481"/>
          </a:xfrm>
          <a:prstGeom prst="rect">
            <a:avLst/>
          </a:prstGeom>
        </p:spPr>
      </p:pic>
      <p:sp>
        <p:nvSpPr>
          <p:cNvPr id="15" name="object 15"/>
          <p:cNvSpPr txBox="1"/>
          <p:nvPr/>
        </p:nvSpPr>
        <p:spPr>
          <a:xfrm>
            <a:off x="4245990" y="5537098"/>
            <a:ext cx="3802379" cy="391795"/>
          </a:xfrm>
          <a:prstGeom prst="rect">
            <a:avLst/>
          </a:prstGeom>
        </p:spPr>
        <p:txBody>
          <a:bodyPr vert="horz" wrap="square" lIns="0" tIns="12700" rIns="0" bIns="0" rtlCol="0">
            <a:spAutoFit/>
          </a:bodyPr>
          <a:lstStyle/>
          <a:p>
            <a:pPr marL="12700">
              <a:lnSpc>
                <a:spcPct val="100000"/>
              </a:lnSpc>
              <a:spcBef>
                <a:spcPts val="100"/>
              </a:spcBef>
            </a:pPr>
            <a:r>
              <a:rPr sz="2400" i="1" dirty="0">
                <a:latin typeface="Constantia"/>
                <a:cs typeface="Constantia"/>
              </a:rPr>
              <a:t>«</a:t>
            </a:r>
            <a:r>
              <a:rPr sz="2400" i="1" spc="-15" dirty="0">
                <a:latin typeface="Constantia"/>
                <a:cs typeface="Constantia"/>
              </a:rPr>
              <a:t> </a:t>
            </a:r>
            <a:r>
              <a:rPr sz="2400" i="1" spc="-5" dirty="0">
                <a:latin typeface="Constantia"/>
                <a:cs typeface="Constantia"/>
              </a:rPr>
              <a:t>Entorno</a:t>
            </a:r>
            <a:r>
              <a:rPr sz="2400" i="1" spc="-35" dirty="0">
                <a:latin typeface="Constantia"/>
                <a:cs typeface="Constantia"/>
              </a:rPr>
              <a:t> </a:t>
            </a:r>
            <a:r>
              <a:rPr sz="2400" i="1" dirty="0">
                <a:latin typeface="Constantia"/>
                <a:cs typeface="Constantia"/>
              </a:rPr>
              <a:t>de</a:t>
            </a:r>
            <a:r>
              <a:rPr sz="2400" i="1" spc="-20" dirty="0">
                <a:latin typeface="Constantia"/>
                <a:cs typeface="Constantia"/>
              </a:rPr>
              <a:t> </a:t>
            </a:r>
            <a:r>
              <a:rPr sz="2400" i="1" spc="-15" dirty="0">
                <a:latin typeface="Constantia"/>
                <a:cs typeface="Constantia"/>
              </a:rPr>
              <a:t>Programación</a:t>
            </a:r>
            <a:r>
              <a:rPr sz="2400" i="1" spc="30" dirty="0">
                <a:latin typeface="Constantia"/>
                <a:cs typeface="Constantia"/>
              </a:rPr>
              <a:t> </a:t>
            </a:r>
            <a:r>
              <a:rPr sz="2400" i="1" dirty="0">
                <a:latin typeface="Constantia"/>
                <a:cs typeface="Constantia"/>
              </a:rPr>
              <a:t>»</a:t>
            </a:r>
            <a:endParaRPr sz="2400" dirty="0">
              <a:latin typeface="Constantia"/>
              <a:cs typeface="Constant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2313813" y="1011557"/>
            <a:ext cx="227520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0" dirty="0"/>
              <a:t> </a:t>
            </a:r>
            <a:r>
              <a:rPr spc="-185" dirty="0"/>
              <a:t>es</a:t>
            </a:r>
          </a:p>
        </p:txBody>
      </p:sp>
      <p:sp>
        <p:nvSpPr>
          <p:cNvPr id="8" name="object 8"/>
          <p:cNvSpPr txBox="1"/>
          <p:nvPr/>
        </p:nvSpPr>
        <p:spPr>
          <a:xfrm>
            <a:off x="6469598"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sp>
        <p:nvSpPr>
          <p:cNvPr id="9" name="object 9"/>
          <p:cNvSpPr txBox="1"/>
          <p:nvPr/>
        </p:nvSpPr>
        <p:spPr>
          <a:xfrm>
            <a:off x="2718942" y="6046419"/>
            <a:ext cx="4035425"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 </a:t>
            </a:r>
            <a:r>
              <a:rPr sz="2000" i="1" spc="-20" dirty="0">
                <a:latin typeface="Constantia"/>
                <a:cs typeface="Constantia"/>
              </a:rPr>
              <a:t>Pug.js</a:t>
            </a:r>
            <a:r>
              <a:rPr sz="2000" i="1" spc="25" dirty="0">
                <a:latin typeface="Constantia"/>
                <a:cs typeface="Constantia"/>
              </a:rPr>
              <a:t> </a:t>
            </a:r>
            <a:r>
              <a:rPr sz="2000" i="1" spc="-10" dirty="0">
                <a:latin typeface="Constantia"/>
                <a:cs typeface="Constantia"/>
              </a:rPr>
              <a:t>es</a:t>
            </a:r>
            <a:r>
              <a:rPr sz="2000" i="1" spc="20" dirty="0">
                <a:latin typeface="Constantia"/>
                <a:cs typeface="Constantia"/>
              </a:rPr>
              <a:t> </a:t>
            </a:r>
            <a:r>
              <a:rPr sz="2000" i="1" spc="-10" dirty="0">
                <a:latin typeface="Constantia"/>
                <a:cs typeface="Constantia"/>
              </a:rPr>
              <a:t>un</a:t>
            </a:r>
            <a:r>
              <a:rPr sz="2000" i="1" spc="-15" dirty="0">
                <a:latin typeface="Constantia"/>
                <a:cs typeface="Constantia"/>
              </a:rPr>
              <a:t> preprocesador</a:t>
            </a:r>
            <a:r>
              <a:rPr sz="2000" i="1" spc="120" dirty="0">
                <a:latin typeface="Constantia"/>
                <a:cs typeface="Constantia"/>
              </a:rPr>
              <a:t> </a:t>
            </a:r>
            <a:r>
              <a:rPr sz="2000" i="1" spc="-10" dirty="0">
                <a:latin typeface="Constantia"/>
                <a:cs typeface="Constantia"/>
              </a:rPr>
              <a:t>HTML</a:t>
            </a:r>
            <a:r>
              <a:rPr sz="2000" i="1" spc="-30" dirty="0">
                <a:latin typeface="Constantia"/>
                <a:cs typeface="Constantia"/>
              </a:rPr>
              <a:t> </a:t>
            </a:r>
            <a:r>
              <a:rPr sz="2000" i="1" spc="-5" dirty="0">
                <a:latin typeface="Constantia"/>
                <a:cs typeface="Constantia"/>
              </a:rPr>
              <a:t>»</a:t>
            </a:r>
            <a:endParaRPr sz="2000">
              <a:latin typeface="Constantia"/>
              <a:cs typeface="Constantia"/>
            </a:endParaRPr>
          </a:p>
        </p:txBody>
      </p:sp>
      <p:pic>
        <p:nvPicPr>
          <p:cNvPr id="10" name="object 10"/>
          <p:cNvPicPr/>
          <p:nvPr/>
        </p:nvPicPr>
        <p:blipFill>
          <a:blip r:embed="rId6" cstate="print"/>
          <a:stretch>
            <a:fillRect/>
          </a:stretch>
        </p:blipFill>
        <p:spPr>
          <a:xfrm>
            <a:off x="4788408" y="777240"/>
            <a:ext cx="1700784" cy="1295400"/>
          </a:xfrm>
          <a:prstGeom prst="rect">
            <a:avLst/>
          </a:prstGeom>
        </p:spPr>
      </p:pic>
      <p:pic>
        <p:nvPicPr>
          <p:cNvPr id="11" name="object 11"/>
          <p:cNvPicPr/>
          <p:nvPr/>
        </p:nvPicPr>
        <p:blipFill>
          <a:blip r:embed="rId7" cstate="print"/>
          <a:stretch>
            <a:fillRect/>
          </a:stretch>
        </p:blipFill>
        <p:spPr>
          <a:xfrm>
            <a:off x="1054608" y="2350007"/>
            <a:ext cx="3209543" cy="3209543"/>
          </a:xfrm>
          <a:prstGeom prst="rect">
            <a:avLst/>
          </a:prstGeom>
        </p:spPr>
      </p:pic>
      <p:pic>
        <p:nvPicPr>
          <p:cNvPr id="12" name="object 12"/>
          <p:cNvPicPr/>
          <p:nvPr/>
        </p:nvPicPr>
        <p:blipFill>
          <a:blip r:embed="rId8" cstate="print"/>
          <a:stretch>
            <a:fillRect/>
          </a:stretch>
        </p:blipFill>
        <p:spPr>
          <a:xfrm>
            <a:off x="5269991" y="2749295"/>
            <a:ext cx="2438400" cy="243839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731316" y="1011557"/>
            <a:ext cx="7680959"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0" dirty="0"/>
              <a:t> </a:t>
            </a:r>
            <a:r>
              <a:rPr spc="-210" dirty="0"/>
              <a:t>e</a:t>
            </a:r>
            <a:r>
              <a:rPr spc="-155" dirty="0"/>
              <a:t>s</a:t>
            </a:r>
            <a:r>
              <a:rPr spc="-325" dirty="0"/>
              <a:t> </a:t>
            </a:r>
            <a:r>
              <a:rPr spc="-200" dirty="0"/>
              <a:t>un</a:t>
            </a:r>
            <a:r>
              <a:rPr spc="-340" dirty="0"/>
              <a:t> </a:t>
            </a:r>
            <a:r>
              <a:rPr spc="-145" dirty="0"/>
              <a:t>Prepro</a:t>
            </a:r>
            <a:r>
              <a:rPr spc="-150" dirty="0"/>
              <a:t>c</a:t>
            </a:r>
            <a:r>
              <a:rPr spc="-60" dirty="0"/>
              <a:t>esa</a:t>
            </a:r>
            <a:r>
              <a:rPr spc="-85" dirty="0"/>
              <a:t>d</a:t>
            </a:r>
            <a:r>
              <a:rPr spc="35" dirty="0"/>
              <a:t>or?</a:t>
            </a:r>
          </a:p>
        </p:txBody>
      </p:sp>
      <p:sp>
        <p:nvSpPr>
          <p:cNvPr id="8" name="object 8"/>
          <p:cNvSpPr txBox="1"/>
          <p:nvPr/>
        </p:nvSpPr>
        <p:spPr>
          <a:xfrm>
            <a:off x="1699005" y="6046419"/>
            <a:ext cx="5652135"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dirty="0">
                <a:latin typeface="Constantia"/>
                <a:cs typeface="Constantia"/>
              </a:rPr>
              <a:t> </a:t>
            </a:r>
            <a:r>
              <a:rPr sz="2000" i="1" spc="-25" dirty="0">
                <a:latin typeface="Constantia"/>
                <a:cs typeface="Constantia"/>
              </a:rPr>
              <a:t>Permite</a:t>
            </a:r>
            <a:r>
              <a:rPr sz="2000" i="1" spc="50" dirty="0">
                <a:latin typeface="Constantia"/>
                <a:cs typeface="Constantia"/>
              </a:rPr>
              <a:t> </a:t>
            </a:r>
            <a:r>
              <a:rPr sz="2000" i="1" spc="-5" dirty="0">
                <a:latin typeface="Constantia"/>
                <a:cs typeface="Constantia"/>
              </a:rPr>
              <a:t>escribir</a:t>
            </a:r>
            <a:r>
              <a:rPr sz="2000" i="1" spc="25" dirty="0">
                <a:latin typeface="Constantia"/>
                <a:cs typeface="Constantia"/>
              </a:rPr>
              <a:t> </a:t>
            </a:r>
            <a:r>
              <a:rPr sz="2000" i="1" spc="-10" dirty="0">
                <a:latin typeface="Constantia"/>
                <a:cs typeface="Constantia"/>
              </a:rPr>
              <a:t>código</a:t>
            </a:r>
            <a:r>
              <a:rPr sz="2000" i="1" spc="10" dirty="0">
                <a:latin typeface="Constantia"/>
                <a:cs typeface="Constantia"/>
              </a:rPr>
              <a:t> </a:t>
            </a:r>
            <a:r>
              <a:rPr sz="2000" i="1" spc="-10" dirty="0">
                <a:latin typeface="Constantia"/>
                <a:cs typeface="Constantia"/>
              </a:rPr>
              <a:t>que</a:t>
            </a:r>
            <a:r>
              <a:rPr sz="2000" i="1" spc="20" dirty="0">
                <a:latin typeface="Constantia"/>
                <a:cs typeface="Constantia"/>
              </a:rPr>
              <a:t> </a:t>
            </a:r>
            <a:r>
              <a:rPr sz="2000" i="1" spc="-10" dirty="0">
                <a:latin typeface="Constantia"/>
                <a:cs typeface="Constantia"/>
              </a:rPr>
              <a:t>luego</a:t>
            </a:r>
            <a:r>
              <a:rPr sz="2000" i="1" spc="35" dirty="0">
                <a:latin typeface="Constantia"/>
                <a:cs typeface="Constantia"/>
              </a:rPr>
              <a:t> </a:t>
            </a:r>
            <a:r>
              <a:rPr sz="2000" i="1" spc="-15" dirty="0">
                <a:latin typeface="Constantia"/>
                <a:cs typeface="Constantia"/>
              </a:rPr>
              <a:t>será</a:t>
            </a:r>
            <a:r>
              <a:rPr sz="2000" i="1" spc="30" dirty="0">
                <a:latin typeface="Constantia"/>
                <a:cs typeface="Constantia"/>
              </a:rPr>
              <a:t> </a:t>
            </a:r>
            <a:r>
              <a:rPr sz="2000" i="1" spc="-10" dirty="0">
                <a:latin typeface="Constantia"/>
                <a:cs typeface="Constantia"/>
              </a:rPr>
              <a:t>compilado</a:t>
            </a:r>
            <a:r>
              <a:rPr sz="2000" i="1" spc="40" dirty="0">
                <a:latin typeface="Constantia"/>
                <a:cs typeface="Constantia"/>
              </a:rPr>
              <a:t> </a:t>
            </a:r>
            <a:r>
              <a:rPr sz="2000" i="1" spc="-5" dirty="0">
                <a:latin typeface="Constantia"/>
                <a:cs typeface="Constantia"/>
              </a:rPr>
              <a:t>»</a:t>
            </a:r>
            <a:endParaRPr sz="2000">
              <a:latin typeface="Constantia"/>
              <a:cs typeface="Constantia"/>
            </a:endParaRPr>
          </a:p>
        </p:txBody>
      </p:sp>
      <p:pic>
        <p:nvPicPr>
          <p:cNvPr id="9" name="object 9"/>
          <p:cNvPicPr/>
          <p:nvPr/>
        </p:nvPicPr>
        <p:blipFill>
          <a:blip r:embed="rId6" cstate="print"/>
          <a:stretch>
            <a:fillRect/>
          </a:stretch>
        </p:blipFill>
        <p:spPr>
          <a:xfrm>
            <a:off x="6303264" y="4261103"/>
            <a:ext cx="2157984" cy="1618488"/>
          </a:xfrm>
          <a:prstGeom prst="rect">
            <a:avLst/>
          </a:prstGeom>
        </p:spPr>
      </p:pic>
      <p:grpSp>
        <p:nvGrpSpPr>
          <p:cNvPr id="10" name="object 10"/>
          <p:cNvGrpSpPr/>
          <p:nvPr/>
        </p:nvGrpSpPr>
        <p:grpSpPr>
          <a:xfrm>
            <a:off x="765048" y="1990344"/>
            <a:ext cx="5392420" cy="3728085"/>
            <a:chOff x="765048" y="1990344"/>
            <a:chExt cx="5392420" cy="3728085"/>
          </a:xfrm>
        </p:grpSpPr>
        <p:pic>
          <p:nvPicPr>
            <p:cNvPr id="11" name="object 11"/>
            <p:cNvPicPr/>
            <p:nvPr/>
          </p:nvPicPr>
          <p:blipFill>
            <a:blip r:embed="rId7" cstate="print"/>
            <a:stretch>
              <a:fillRect/>
            </a:stretch>
          </p:blipFill>
          <p:spPr>
            <a:xfrm>
              <a:off x="3276599" y="1990344"/>
              <a:ext cx="2880360" cy="2438399"/>
            </a:xfrm>
            <a:prstGeom prst="rect">
              <a:avLst/>
            </a:prstGeom>
          </p:spPr>
        </p:pic>
        <p:pic>
          <p:nvPicPr>
            <p:cNvPr id="12" name="object 12"/>
            <p:cNvPicPr/>
            <p:nvPr/>
          </p:nvPicPr>
          <p:blipFill>
            <a:blip r:embed="rId8" cstate="print"/>
            <a:stretch>
              <a:fillRect/>
            </a:stretch>
          </p:blipFill>
          <p:spPr>
            <a:xfrm>
              <a:off x="765048" y="4422648"/>
              <a:ext cx="2904743" cy="1295399"/>
            </a:xfrm>
            <a:prstGeom prst="rect">
              <a:avLst/>
            </a:prstGeom>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709980" y="1091054"/>
            <a:ext cx="7724775" cy="750570"/>
          </a:xfrm>
          <a:prstGeom prst="rect">
            <a:avLst/>
          </a:prstGeom>
        </p:spPr>
        <p:txBody>
          <a:bodyPr vert="horz" wrap="square" lIns="0" tIns="13335" rIns="0" bIns="0" rtlCol="0">
            <a:spAutoFit/>
          </a:bodyPr>
          <a:lstStyle/>
          <a:p>
            <a:pPr marL="12700">
              <a:lnSpc>
                <a:spcPct val="100000"/>
              </a:lnSpc>
              <a:spcBef>
                <a:spcPts val="105"/>
              </a:spcBef>
            </a:pPr>
            <a:r>
              <a:rPr sz="4750" spc="285" dirty="0"/>
              <a:t>¡</a:t>
            </a:r>
            <a:r>
              <a:rPr sz="4750" spc="450" dirty="0"/>
              <a:t>C</a:t>
            </a:r>
            <a:r>
              <a:rPr sz="4750" spc="-229" dirty="0"/>
              <a:t>u</a:t>
            </a:r>
            <a:r>
              <a:rPr sz="4750" spc="-114" dirty="0"/>
              <a:t>i</a:t>
            </a:r>
            <a:r>
              <a:rPr sz="4750" spc="60" dirty="0"/>
              <a:t>d</a:t>
            </a:r>
            <a:r>
              <a:rPr sz="4750" spc="65" dirty="0"/>
              <a:t>a</a:t>
            </a:r>
            <a:r>
              <a:rPr sz="4750" spc="-35" dirty="0"/>
              <a:t>do</a:t>
            </a:r>
            <a:r>
              <a:rPr sz="4750" spc="-400" dirty="0"/>
              <a:t> </a:t>
            </a:r>
            <a:r>
              <a:rPr sz="4750" spc="50" dirty="0"/>
              <a:t>con</a:t>
            </a:r>
            <a:r>
              <a:rPr sz="4750" spc="-330" dirty="0"/>
              <a:t> </a:t>
            </a:r>
            <a:r>
              <a:rPr sz="4750" spc="-30" dirty="0"/>
              <a:t>la</a:t>
            </a:r>
            <a:r>
              <a:rPr sz="4750" spc="-300" dirty="0"/>
              <a:t> </a:t>
            </a:r>
            <a:r>
              <a:rPr sz="4750" spc="-45" dirty="0"/>
              <a:t>Inde</a:t>
            </a:r>
            <a:r>
              <a:rPr sz="4750" spc="-35" dirty="0"/>
              <a:t>n</a:t>
            </a:r>
            <a:r>
              <a:rPr sz="4750" spc="-155" dirty="0"/>
              <a:t>t</a:t>
            </a:r>
            <a:r>
              <a:rPr sz="4750" spc="-170" dirty="0"/>
              <a:t>a</a:t>
            </a:r>
            <a:r>
              <a:rPr sz="4750" spc="114" dirty="0"/>
              <a:t>c</a:t>
            </a:r>
            <a:r>
              <a:rPr sz="4750" spc="60" dirty="0"/>
              <a:t>i</a:t>
            </a:r>
            <a:r>
              <a:rPr sz="4750" spc="-95" dirty="0"/>
              <a:t>ó</a:t>
            </a:r>
            <a:r>
              <a:rPr sz="4750" spc="-125" dirty="0"/>
              <a:t>n</a:t>
            </a:r>
            <a:r>
              <a:rPr sz="4750" spc="200" dirty="0"/>
              <a:t>!</a:t>
            </a:r>
            <a:endParaRPr sz="4750"/>
          </a:p>
        </p:txBody>
      </p:sp>
      <p:sp>
        <p:nvSpPr>
          <p:cNvPr id="8" name="object 8"/>
          <p:cNvSpPr txBox="1"/>
          <p:nvPr/>
        </p:nvSpPr>
        <p:spPr>
          <a:xfrm>
            <a:off x="330504" y="6135725"/>
            <a:ext cx="8298180"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5" dirty="0">
                <a:latin typeface="Constantia"/>
                <a:cs typeface="Constantia"/>
              </a:rPr>
              <a:t> </a:t>
            </a:r>
            <a:r>
              <a:rPr sz="2000" i="1" spc="-10" dirty="0">
                <a:latin typeface="Constantia"/>
                <a:cs typeface="Constantia"/>
              </a:rPr>
              <a:t>Espacios</a:t>
            </a:r>
            <a:r>
              <a:rPr sz="2000" i="1" spc="50" dirty="0">
                <a:latin typeface="Constantia"/>
                <a:cs typeface="Constantia"/>
              </a:rPr>
              <a:t> </a:t>
            </a:r>
            <a:r>
              <a:rPr sz="2000" i="1" spc="-5" dirty="0">
                <a:latin typeface="Constantia"/>
                <a:cs typeface="Constantia"/>
              </a:rPr>
              <a:t>de</a:t>
            </a:r>
            <a:r>
              <a:rPr sz="2000" i="1" spc="25" dirty="0">
                <a:latin typeface="Constantia"/>
                <a:cs typeface="Constantia"/>
              </a:rPr>
              <a:t> </a:t>
            </a:r>
            <a:r>
              <a:rPr sz="2000" i="1" spc="-10" dirty="0">
                <a:latin typeface="Constantia"/>
                <a:cs typeface="Constantia"/>
              </a:rPr>
              <a:t>la</a:t>
            </a:r>
            <a:r>
              <a:rPr sz="2000" i="1" spc="10" dirty="0">
                <a:latin typeface="Constantia"/>
                <a:cs typeface="Constantia"/>
              </a:rPr>
              <a:t> </a:t>
            </a:r>
            <a:r>
              <a:rPr sz="2000" i="1" spc="-25" dirty="0">
                <a:latin typeface="Constantia"/>
                <a:cs typeface="Constantia"/>
              </a:rPr>
              <a:t>tecla</a:t>
            </a:r>
            <a:r>
              <a:rPr sz="2000" i="1" spc="30" dirty="0">
                <a:latin typeface="Constantia"/>
                <a:cs typeface="Constantia"/>
              </a:rPr>
              <a:t> </a:t>
            </a:r>
            <a:r>
              <a:rPr sz="2000" b="1" i="1" u="sng" spc="-5" dirty="0">
                <a:uFill>
                  <a:solidFill>
                    <a:srgbClr val="000000"/>
                  </a:solidFill>
                </a:uFill>
                <a:latin typeface="Constantia"/>
                <a:cs typeface="Constantia"/>
              </a:rPr>
              <a:t>espacio</a:t>
            </a:r>
            <a:r>
              <a:rPr sz="2000" b="1" i="1" spc="65" dirty="0">
                <a:latin typeface="Constantia"/>
                <a:cs typeface="Constantia"/>
              </a:rPr>
              <a:t> </a:t>
            </a:r>
            <a:r>
              <a:rPr sz="2000" i="1" spc="-5" dirty="0">
                <a:latin typeface="Constantia"/>
                <a:cs typeface="Constantia"/>
              </a:rPr>
              <a:t>o </a:t>
            </a:r>
            <a:r>
              <a:rPr sz="2000" i="1" spc="-10" dirty="0">
                <a:latin typeface="Constantia"/>
                <a:cs typeface="Constantia"/>
              </a:rPr>
              <a:t>Espacios</a:t>
            </a:r>
            <a:r>
              <a:rPr sz="2000" i="1" spc="55" dirty="0">
                <a:latin typeface="Constantia"/>
                <a:cs typeface="Constantia"/>
              </a:rPr>
              <a:t> </a:t>
            </a:r>
            <a:r>
              <a:rPr sz="2000" i="1" spc="-5" dirty="0">
                <a:latin typeface="Constantia"/>
                <a:cs typeface="Constantia"/>
              </a:rPr>
              <a:t>de</a:t>
            </a:r>
            <a:r>
              <a:rPr sz="2000" i="1" spc="25" dirty="0">
                <a:latin typeface="Constantia"/>
                <a:cs typeface="Constantia"/>
              </a:rPr>
              <a:t> </a:t>
            </a:r>
            <a:r>
              <a:rPr sz="2000" i="1" spc="-10" dirty="0">
                <a:latin typeface="Constantia"/>
                <a:cs typeface="Constantia"/>
              </a:rPr>
              <a:t>la</a:t>
            </a:r>
            <a:r>
              <a:rPr sz="2000" i="1" spc="10" dirty="0">
                <a:latin typeface="Constantia"/>
                <a:cs typeface="Constantia"/>
              </a:rPr>
              <a:t> </a:t>
            </a:r>
            <a:r>
              <a:rPr sz="2000" i="1" spc="-25" dirty="0">
                <a:latin typeface="Constantia"/>
                <a:cs typeface="Constantia"/>
              </a:rPr>
              <a:t>tecla</a:t>
            </a:r>
            <a:r>
              <a:rPr sz="2000" i="1" spc="55" dirty="0">
                <a:latin typeface="Constantia"/>
                <a:cs typeface="Constantia"/>
              </a:rPr>
              <a:t> </a:t>
            </a:r>
            <a:r>
              <a:rPr sz="2000" b="1" i="1" u="sng" spc="-20" dirty="0">
                <a:uFill>
                  <a:solidFill>
                    <a:srgbClr val="000000"/>
                  </a:solidFill>
                </a:uFill>
                <a:latin typeface="Constantia"/>
                <a:cs typeface="Constantia"/>
              </a:rPr>
              <a:t>tab</a:t>
            </a:r>
            <a:r>
              <a:rPr sz="2000" i="1" spc="-20" dirty="0">
                <a:latin typeface="Constantia"/>
                <a:cs typeface="Constantia"/>
              </a:rPr>
              <a:t>.</a:t>
            </a:r>
            <a:r>
              <a:rPr sz="2000" i="1" spc="20" dirty="0">
                <a:latin typeface="Constantia"/>
                <a:cs typeface="Constantia"/>
              </a:rPr>
              <a:t> </a:t>
            </a:r>
            <a:r>
              <a:rPr sz="2000" i="1" spc="-20" dirty="0">
                <a:latin typeface="Constantia"/>
                <a:cs typeface="Constantia"/>
              </a:rPr>
              <a:t>No</a:t>
            </a:r>
            <a:r>
              <a:rPr sz="2000" i="1" spc="15" dirty="0">
                <a:latin typeface="Constantia"/>
                <a:cs typeface="Constantia"/>
              </a:rPr>
              <a:t> </a:t>
            </a:r>
            <a:r>
              <a:rPr sz="2000" i="1" spc="-10" dirty="0">
                <a:latin typeface="Constantia"/>
                <a:cs typeface="Constantia"/>
              </a:rPr>
              <a:t>ambos</a:t>
            </a:r>
            <a:r>
              <a:rPr sz="2000" i="1" spc="25" dirty="0">
                <a:latin typeface="Constantia"/>
                <a:cs typeface="Constantia"/>
              </a:rPr>
              <a:t> </a:t>
            </a:r>
            <a:r>
              <a:rPr sz="2000" i="1" spc="-5" dirty="0">
                <a:latin typeface="Constantia"/>
                <a:cs typeface="Constantia"/>
              </a:rPr>
              <a:t>a</a:t>
            </a:r>
            <a:r>
              <a:rPr sz="2000" i="1" spc="-10" dirty="0">
                <a:latin typeface="Constantia"/>
                <a:cs typeface="Constantia"/>
              </a:rPr>
              <a:t> la</a:t>
            </a:r>
            <a:r>
              <a:rPr sz="2000" i="1" spc="15" dirty="0">
                <a:latin typeface="Constantia"/>
                <a:cs typeface="Constantia"/>
              </a:rPr>
              <a:t> </a:t>
            </a:r>
            <a:r>
              <a:rPr sz="2000" i="1" spc="-15" dirty="0">
                <a:latin typeface="Constantia"/>
                <a:cs typeface="Constantia"/>
              </a:rPr>
              <a:t>vez</a:t>
            </a:r>
            <a:r>
              <a:rPr sz="2000" i="1" spc="15" dirty="0">
                <a:latin typeface="Constantia"/>
                <a:cs typeface="Constantia"/>
              </a:rPr>
              <a:t> </a:t>
            </a:r>
            <a:r>
              <a:rPr sz="2000" i="1" spc="-5" dirty="0">
                <a:latin typeface="Constantia"/>
                <a:cs typeface="Constantia"/>
              </a:rPr>
              <a:t>»</a:t>
            </a:r>
            <a:endParaRPr sz="2000">
              <a:latin typeface="Constantia"/>
              <a:cs typeface="Constantia"/>
            </a:endParaRPr>
          </a:p>
        </p:txBody>
      </p:sp>
      <p:pic>
        <p:nvPicPr>
          <p:cNvPr id="9" name="object 9"/>
          <p:cNvPicPr/>
          <p:nvPr/>
        </p:nvPicPr>
        <p:blipFill>
          <a:blip r:embed="rId6" cstate="print"/>
          <a:stretch>
            <a:fillRect/>
          </a:stretch>
        </p:blipFill>
        <p:spPr>
          <a:xfrm>
            <a:off x="3779520" y="1773935"/>
            <a:ext cx="1700783" cy="1295400"/>
          </a:xfrm>
          <a:prstGeom prst="rect">
            <a:avLst/>
          </a:prstGeom>
        </p:spPr>
      </p:pic>
      <p:pic>
        <p:nvPicPr>
          <p:cNvPr id="10" name="object 10"/>
          <p:cNvPicPr/>
          <p:nvPr/>
        </p:nvPicPr>
        <p:blipFill>
          <a:blip r:embed="rId7" cstate="print"/>
          <a:stretch>
            <a:fillRect/>
          </a:stretch>
        </p:blipFill>
        <p:spPr>
          <a:xfrm>
            <a:off x="5148071" y="3538728"/>
            <a:ext cx="2849879" cy="2161032"/>
          </a:xfrm>
          <a:prstGeom prst="rect">
            <a:avLst/>
          </a:prstGeom>
        </p:spPr>
      </p:pic>
      <p:pic>
        <p:nvPicPr>
          <p:cNvPr id="11" name="object 11"/>
          <p:cNvPicPr/>
          <p:nvPr/>
        </p:nvPicPr>
        <p:blipFill>
          <a:blip r:embed="rId8" cstate="print"/>
          <a:stretch>
            <a:fillRect/>
          </a:stretch>
        </p:blipFill>
        <p:spPr>
          <a:xfrm>
            <a:off x="1258824" y="3526535"/>
            <a:ext cx="2663952" cy="2197608"/>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7"/>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1030224" y="4290059"/>
              <a:ext cx="7468361" cy="944117"/>
            </a:xfrm>
            <a:prstGeom prst="rect">
              <a:avLst/>
            </a:prstGeom>
          </p:spPr>
        </p:pic>
        <p:pic>
          <p:nvPicPr>
            <p:cNvPr id="7" name="object 7"/>
            <p:cNvPicPr/>
            <p:nvPr/>
          </p:nvPicPr>
          <p:blipFill>
            <a:blip r:embed="rId6" cstate="print"/>
            <a:stretch>
              <a:fillRect/>
            </a:stretch>
          </p:blipFill>
          <p:spPr>
            <a:xfrm>
              <a:off x="1030224" y="1914143"/>
              <a:ext cx="7468361"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1994154" y="2035555"/>
            <a:ext cx="5549900" cy="1855470"/>
          </a:xfrm>
          <a:prstGeom prst="rect">
            <a:avLst/>
          </a:prstGeom>
        </p:spPr>
        <p:txBody>
          <a:bodyPr vert="horz" wrap="square" lIns="0" tIns="13335" rIns="0" bIns="0" rtlCol="0">
            <a:spAutoFit/>
          </a:bodyPr>
          <a:lstStyle/>
          <a:p>
            <a:pPr marL="12700">
              <a:lnSpc>
                <a:spcPct val="100000"/>
              </a:lnSpc>
              <a:spcBef>
                <a:spcPts val="105"/>
              </a:spcBef>
            </a:pPr>
            <a:r>
              <a:rPr sz="12000" i="0" spc="-940" dirty="0">
                <a:solidFill>
                  <a:srgbClr val="FFFFFF"/>
                </a:solidFill>
                <a:latin typeface="Microsoft Sans Serif"/>
                <a:cs typeface="Microsoft Sans Serif"/>
              </a:rPr>
              <a:t>mongodb</a:t>
            </a:r>
            <a:endParaRPr sz="12000">
              <a:latin typeface="Microsoft Sans Serif"/>
              <a:cs typeface="Microsoft Sans Serif"/>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1676526" y="1011557"/>
            <a:ext cx="2275205" cy="827405"/>
          </a:xfrm>
          <a:prstGeom prst="rect">
            <a:avLst/>
          </a:prstGeom>
        </p:spPr>
        <p:txBody>
          <a:bodyPr vert="horz" wrap="square" lIns="0" tIns="13970" rIns="0" bIns="0" rtlCol="0">
            <a:spAutoFit/>
          </a:bodyPr>
          <a:lstStyle/>
          <a:p>
            <a:pPr marL="12700">
              <a:lnSpc>
                <a:spcPct val="100000"/>
              </a:lnSpc>
              <a:spcBef>
                <a:spcPts val="110"/>
              </a:spcBef>
            </a:pPr>
            <a:r>
              <a:rPr spc="165" dirty="0"/>
              <a:t>¿Qué</a:t>
            </a:r>
            <a:r>
              <a:rPr spc="-330" dirty="0"/>
              <a:t> </a:t>
            </a:r>
            <a:r>
              <a:rPr spc="-185" dirty="0"/>
              <a:t>es</a:t>
            </a:r>
          </a:p>
        </p:txBody>
      </p:sp>
      <p:sp>
        <p:nvSpPr>
          <p:cNvPr id="4" name="object 4"/>
          <p:cNvSpPr txBox="1"/>
          <p:nvPr/>
        </p:nvSpPr>
        <p:spPr>
          <a:xfrm>
            <a:off x="7102816" y="1011557"/>
            <a:ext cx="361950" cy="827405"/>
          </a:xfrm>
          <a:prstGeom prst="rect">
            <a:avLst/>
          </a:prstGeom>
        </p:spPr>
        <p:txBody>
          <a:bodyPr vert="horz" wrap="square" lIns="0" tIns="13970" rIns="0" bIns="0" rtlCol="0">
            <a:spAutoFit/>
          </a:bodyPr>
          <a:lstStyle/>
          <a:p>
            <a:pPr marL="12700">
              <a:lnSpc>
                <a:spcPct val="100000"/>
              </a:lnSpc>
              <a:spcBef>
                <a:spcPts val="110"/>
              </a:spcBef>
            </a:pPr>
            <a:r>
              <a:rPr sz="5250" i="1" spc="720" dirty="0">
                <a:solidFill>
                  <a:srgbClr val="372F2A"/>
                </a:solidFill>
                <a:latin typeface="Trebuchet MS"/>
                <a:cs typeface="Trebuchet MS"/>
              </a:rPr>
              <a:t>?</a:t>
            </a:r>
            <a:endParaRPr sz="5250">
              <a:latin typeface="Trebuchet MS"/>
              <a:cs typeface="Trebuchet MS"/>
            </a:endParaRPr>
          </a:p>
        </p:txBody>
      </p:sp>
      <p:sp>
        <p:nvSpPr>
          <p:cNvPr id="5" name="object 5"/>
          <p:cNvSpPr txBox="1"/>
          <p:nvPr/>
        </p:nvSpPr>
        <p:spPr>
          <a:xfrm>
            <a:off x="2923413" y="6046419"/>
            <a:ext cx="3462654"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 </a:t>
            </a:r>
            <a:r>
              <a:rPr sz="2000" i="1" spc="-10" dirty="0">
                <a:latin typeface="Constantia"/>
                <a:cs typeface="Constantia"/>
              </a:rPr>
              <a:t>Es</a:t>
            </a:r>
            <a:r>
              <a:rPr sz="2000" i="1" spc="20" dirty="0">
                <a:latin typeface="Constantia"/>
                <a:cs typeface="Constantia"/>
              </a:rPr>
              <a:t> </a:t>
            </a:r>
            <a:r>
              <a:rPr sz="2000" i="1" spc="-10" dirty="0">
                <a:latin typeface="Constantia"/>
                <a:cs typeface="Constantia"/>
              </a:rPr>
              <a:t>una</a:t>
            </a:r>
            <a:r>
              <a:rPr sz="2000" i="1" spc="5" dirty="0">
                <a:latin typeface="Constantia"/>
                <a:cs typeface="Constantia"/>
              </a:rPr>
              <a:t> </a:t>
            </a:r>
            <a:r>
              <a:rPr sz="2000" i="1" spc="-5" dirty="0">
                <a:latin typeface="Constantia"/>
                <a:cs typeface="Constantia"/>
              </a:rPr>
              <a:t>base de</a:t>
            </a:r>
            <a:r>
              <a:rPr sz="2000" i="1" dirty="0">
                <a:latin typeface="Constantia"/>
                <a:cs typeface="Constantia"/>
              </a:rPr>
              <a:t> </a:t>
            </a:r>
            <a:r>
              <a:rPr sz="2000" i="1" spc="-10" dirty="0">
                <a:latin typeface="Constantia"/>
                <a:cs typeface="Constantia"/>
              </a:rPr>
              <a:t>datos</a:t>
            </a:r>
            <a:r>
              <a:rPr sz="2000" i="1" spc="20" dirty="0">
                <a:latin typeface="Constantia"/>
                <a:cs typeface="Constantia"/>
              </a:rPr>
              <a:t> </a:t>
            </a:r>
            <a:r>
              <a:rPr sz="2000" i="1" spc="-20" dirty="0">
                <a:latin typeface="Constantia"/>
                <a:cs typeface="Constantia"/>
              </a:rPr>
              <a:t>NoSQL</a:t>
            </a:r>
            <a:r>
              <a:rPr sz="2000" i="1" spc="25" dirty="0">
                <a:latin typeface="Constantia"/>
                <a:cs typeface="Constantia"/>
              </a:rPr>
              <a:t> </a:t>
            </a:r>
            <a:r>
              <a:rPr sz="2000" i="1" spc="-5" dirty="0">
                <a:latin typeface="Constantia"/>
                <a:cs typeface="Constantia"/>
              </a:rPr>
              <a:t>»</a:t>
            </a:r>
            <a:endParaRPr sz="2000">
              <a:latin typeface="Constantia"/>
              <a:cs typeface="Constantia"/>
            </a:endParaRPr>
          </a:p>
        </p:txBody>
      </p:sp>
      <p:grpSp>
        <p:nvGrpSpPr>
          <p:cNvPr id="6" name="object 6"/>
          <p:cNvGrpSpPr/>
          <p:nvPr/>
        </p:nvGrpSpPr>
        <p:grpSpPr>
          <a:xfrm>
            <a:off x="1258824" y="1051560"/>
            <a:ext cx="6696709" cy="4593590"/>
            <a:chOff x="1258824" y="1051560"/>
            <a:chExt cx="6696709" cy="4593590"/>
          </a:xfrm>
        </p:grpSpPr>
        <p:pic>
          <p:nvPicPr>
            <p:cNvPr id="7" name="object 7"/>
            <p:cNvPicPr/>
            <p:nvPr/>
          </p:nvPicPr>
          <p:blipFill>
            <a:blip r:embed="rId3" cstate="print"/>
            <a:stretch>
              <a:fillRect/>
            </a:stretch>
          </p:blipFill>
          <p:spPr>
            <a:xfrm>
              <a:off x="4264152" y="1051560"/>
              <a:ext cx="2880359" cy="777239"/>
            </a:xfrm>
            <a:prstGeom prst="rect">
              <a:avLst/>
            </a:prstGeom>
          </p:spPr>
        </p:pic>
        <p:pic>
          <p:nvPicPr>
            <p:cNvPr id="8" name="object 8"/>
            <p:cNvPicPr/>
            <p:nvPr/>
          </p:nvPicPr>
          <p:blipFill>
            <a:blip r:embed="rId4" cstate="print"/>
            <a:stretch>
              <a:fillRect/>
            </a:stretch>
          </p:blipFill>
          <p:spPr>
            <a:xfrm>
              <a:off x="1258824" y="1197864"/>
              <a:ext cx="6696456" cy="4447032"/>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3298697" y="1011557"/>
            <a:ext cx="2546350" cy="827405"/>
          </a:xfrm>
          <a:prstGeom prst="rect">
            <a:avLst/>
          </a:prstGeom>
        </p:spPr>
        <p:txBody>
          <a:bodyPr vert="horz" wrap="square" lIns="0" tIns="13970" rIns="0" bIns="0" rtlCol="0">
            <a:spAutoFit/>
          </a:bodyPr>
          <a:lstStyle/>
          <a:p>
            <a:pPr marL="12700">
              <a:lnSpc>
                <a:spcPct val="100000"/>
              </a:lnSpc>
              <a:spcBef>
                <a:spcPts val="110"/>
              </a:spcBef>
            </a:pPr>
            <a:r>
              <a:rPr spc="305" dirty="0"/>
              <a:t>C</a:t>
            </a:r>
            <a:r>
              <a:rPr spc="260" dirty="0"/>
              <a:t>o</a:t>
            </a:r>
            <a:r>
              <a:rPr spc="-315" dirty="0"/>
              <a:t>m</a:t>
            </a:r>
            <a:r>
              <a:rPr spc="-229" dirty="0"/>
              <a:t>p</a:t>
            </a:r>
            <a:r>
              <a:rPr spc="-145" dirty="0"/>
              <a:t>ass</a:t>
            </a:r>
          </a:p>
        </p:txBody>
      </p:sp>
      <p:sp>
        <p:nvSpPr>
          <p:cNvPr id="8" name="object 8"/>
          <p:cNvSpPr txBox="1"/>
          <p:nvPr/>
        </p:nvSpPr>
        <p:spPr>
          <a:xfrm>
            <a:off x="2733801" y="6073851"/>
            <a:ext cx="4062729"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 </a:t>
            </a:r>
            <a:r>
              <a:rPr sz="2000" i="1" spc="-20" dirty="0">
                <a:latin typeface="Constantia"/>
                <a:cs typeface="Constantia"/>
              </a:rPr>
              <a:t>Herramienta</a:t>
            </a:r>
            <a:r>
              <a:rPr sz="2000" i="1" spc="75" dirty="0">
                <a:latin typeface="Constantia"/>
                <a:cs typeface="Constantia"/>
              </a:rPr>
              <a:t> </a:t>
            </a:r>
            <a:r>
              <a:rPr sz="2000" i="1" dirty="0">
                <a:latin typeface="Constantia"/>
                <a:cs typeface="Constantia"/>
              </a:rPr>
              <a:t>gráfica</a:t>
            </a:r>
            <a:r>
              <a:rPr sz="2000" i="1" spc="-20" dirty="0">
                <a:latin typeface="Constantia"/>
                <a:cs typeface="Constantia"/>
              </a:rPr>
              <a:t> </a:t>
            </a:r>
            <a:r>
              <a:rPr sz="2000" i="1" spc="-5" dirty="0">
                <a:latin typeface="Constantia"/>
                <a:cs typeface="Constantia"/>
              </a:rPr>
              <a:t>de</a:t>
            </a:r>
            <a:r>
              <a:rPr sz="2000" i="1" spc="45" dirty="0">
                <a:latin typeface="Constantia"/>
                <a:cs typeface="Constantia"/>
              </a:rPr>
              <a:t> </a:t>
            </a:r>
            <a:r>
              <a:rPr sz="2000" i="1" spc="-25" dirty="0">
                <a:latin typeface="Constantia"/>
                <a:cs typeface="Constantia"/>
              </a:rPr>
              <a:t>MongoDB</a:t>
            </a:r>
            <a:r>
              <a:rPr sz="2000" i="1" spc="65" dirty="0">
                <a:latin typeface="Constantia"/>
                <a:cs typeface="Constantia"/>
              </a:rPr>
              <a:t> </a:t>
            </a:r>
            <a:r>
              <a:rPr sz="2000" i="1" spc="-5" dirty="0">
                <a:latin typeface="Constantia"/>
                <a:cs typeface="Constantia"/>
              </a:rPr>
              <a:t>»</a:t>
            </a:r>
            <a:endParaRPr sz="2000">
              <a:latin typeface="Constantia"/>
              <a:cs typeface="Constantia"/>
            </a:endParaRPr>
          </a:p>
        </p:txBody>
      </p:sp>
      <p:grpSp>
        <p:nvGrpSpPr>
          <p:cNvPr id="9" name="object 9"/>
          <p:cNvGrpSpPr/>
          <p:nvPr/>
        </p:nvGrpSpPr>
        <p:grpSpPr>
          <a:xfrm>
            <a:off x="1292352" y="2097023"/>
            <a:ext cx="6617334" cy="3895725"/>
            <a:chOff x="1292352" y="2097023"/>
            <a:chExt cx="6617334" cy="3895725"/>
          </a:xfrm>
        </p:grpSpPr>
        <p:pic>
          <p:nvPicPr>
            <p:cNvPr id="10" name="object 10"/>
            <p:cNvPicPr/>
            <p:nvPr/>
          </p:nvPicPr>
          <p:blipFill>
            <a:blip r:embed="rId6" cstate="print"/>
            <a:stretch>
              <a:fillRect/>
            </a:stretch>
          </p:blipFill>
          <p:spPr>
            <a:xfrm>
              <a:off x="1292352" y="2097023"/>
              <a:ext cx="6617208" cy="2167128"/>
            </a:xfrm>
            <a:prstGeom prst="rect">
              <a:avLst/>
            </a:prstGeom>
          </p:spPr>
        </p:pic>
        <p:pic>
          <p:nvPicPr>
            <p:cNvPr id="11" name="object 11"/>
            <p:cNvPicPr/>
            <p:nvPr/>
          </p:nvPicPr>
          <p:blipFill>
            <a:blip r:embed="rId7" cstate="print"/>
            <a:stretch>
              <a:fillRect/>
            </a:stretch>
          </p:blipFill>
          <p:spPr>
            <a:xfrm>
              <a:off x="1292352" y="3797807"/>
              <a:ext cx="6617208" cy="2194560"/>
            </a:xfrm>
            <a:prstGeom prst="rect">
              <a:avLst/>
            </a:prstGeom>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6"/>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0" y="4290059"/>
              <a:ext cx="9143999" cy="944117"/>
            </a:xfrm>
            <a:prstGeom prst="rect">
              <a:avLst/>
            </a:prstGeom>
          </p:spPr>
        </p:pic>
        <p:pic>
          <p:nvPicPr>
            <p:cNvPr id="7" name="object 7"/>
            <p:cNvPicPr/>
            <p:nvPr/>
          </p:nvPicPr>
          <p:blipFill>
            <a:blip r:embed="rId6" cstate="print"/>
            <a:stretch>
              <a:fillRect/>
            </a:stretch>
          </p:blipFill>
          <p:spPr>
            <a:xfrm>
              <a:off x="0" y="1914143"/>
              <a:ext cx="9143999"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783742" y="2035555"/>
            <a:ext cx="7966075" cy="1855470"/>
          </a:xfrm>
          <a:prstGeom prst="rect">
            <a:avLst/>
          </a:prstGeom>
        </p:spPr>
        <p:txBody>
          <a:bodyPr vert="horz" wrap="square" lIns="0" tIns="13335" rIns="0" bIns="0" rtlCol="0">
            <a:spAutoFit/>
          </a:bodyPr>
          <a:lstStyle/>
          <a:p>
            <a:pPr marL="12700">
              <a:lnSpc>
                <a:spcPct val="100000"/>
              </a:lnSpc>
              <a:spcBef>
                <a:spcPts val="105"/>
              </a:spcBef>
            </a:pPr>
            <a:r>
              <a:rPr sz="12000" i="0" spc="25" dirty="0">
                <a:solidFill>
                  <a:srgbClr val="FFFFFF"/>
                </a:solidFill>
                <a:latin typeface="Microsoft Sans Serif"/>
                <a:cs typeface="Microsoft Sans Serif"/>
              </a:rPr>
              <a:t>sql</a:t>
            </a:r>
            <a:r>
              <a:rPr sz="12000" i="0" spc="725" dirty="0">
                <a:solidFill>
                  <a:srgbClr val="FFFFFF"/>
                </a:solidFill>
                <a:latin typeface="Microsoft Sans Serif"/>
                <a:cs typeface="Microsoft Sans Serif"/>
              </a:rPr>
              <a:t> </a:t>
            </a:r>
            <a:r>
              <a:rPr sz="12000" i="0" spc="-65" dirty="0">
                <a:solidFill>
                  <a:srgbClr val="FFFFFF"/>
                </a:solidFill>
                <a:latin typeface="Microsoft Sans Serif"/>
                <a:cs typeface="Microsoft Sans Serif"/>
              </a:rPr>
              <a:t>vs</a:t>
            </a:r>
            <a:r>
              <a:rPr sz="12000" i="0" spc="725" dirty="0">
                <a:solidFill>
                  <a:srgbClr val="FFFFFF"/>
                </a:solidFill>
                <a:latin typeface="Microsoft Sans Serif"/>
                <a:cs typeface="Microsoft Sans Serif"/>
              </a:rPr>
              <a:t> </a:t>
            </a:r>
            <a:r>
              <a:rPr sz="12000" i="0" spc="-305" dirty="0">
                <a:solidFill>
                  <a:srgbClr val="FFFFFF"/>
                </a:solidFill>
                <a:latin typeface="Microsoft Sans Serif"/>
                <a:cs typeface="Microsoft Sans Serif"/>
              </a:rPr>
              <a:t>nosql</a:t>
            </a:r>
            <a:endParaRPr sz="12000">
              <a:latin typeface="Microsoft Sans Serif"/>
              <a:cs typeface="Microsoft Sans Serif"/>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pic>
        <p:nvPicPr>
          <p:cNvPr id="6" name="object 6"/>
          <p:cNvPicPr/>
          <p:nvPr/>
        </p:nvPicPr>
        <p:blipFill>
          <a:blip r:embed="rId5" cstate="print"/>
          <a:stretch>
            <a:fillRect/>
          </a:stretch>
        </p:blipFill>
        <p:spPr>
          <a:xfrm>
            <a:off x="-813" y="0"/>
            <a:ext cx="9145575" cy="1020572"/>
          </a:xfrm>
          <a:prstGeom prst="rect">
            <a:avLst/>
          </a:prstGeom>
        </p:spPr>
      </p:pic>
      <p:sp>
        <p:nvSpPr>
          <p:cNvPr id="7" name="object 7"/>
          <p:cNvSpPr txBox="1">
            <a:spLocks noGrp="1"/>
          </p:cNvSpPr>
          <p:nvPr>
            <p:ph type="title"/>
          </p:nvPr>
        </p:nvSpPr>
        <p:spPr>
          <a:xfrm>
            <a:off x="2847213" y="1011557"/>
            <a:ext cx="3450590" cy="827405"/>
          </a:xfrm>
          <a:prstGeom prst="rect">
            <a:avLst/>
          </a:prstGeom>
        </p:spPr>
        <p:txBody>
          <a:bodyPr vert="horz" wrap="square" lIns="0" tIns="13970" rIns="0" bIns="0" rtlCol="0">
            <a:spAutoFit/>
          </a:bodyPr>
          <a:lstStyle/>
          <a:p>
            <a:pPr marL="12700">
              <a:lnSpc>
                <a:spcPct val="100000"/>
              </a:lnSpc>
              <a:spcBef>
                <a:spcPts val="110"/>
              </a:spcBef>
            </a:pPr>
            <a:r>
              <a:rPr spc="-409" dirty="0"/>
              <a:t>SQL</a:t>
            </a:r>
            <a:r>
              <a:rPr spc="-320" dirty="0"/>
              <a:t> </a:t>
            </a:r>
            <a:r>
              <a:rPr spc="-530" dirty="0"/>
              <a:t>v</a:t>
            </a:r>
            <a:r>
              <a:rPr spc="-434" dirty="0"/>
              <a:t>s</a:t>
            </a:r>
            <a:r>
              <a:rPr spc="-335" dirty="0"/>
              <a:t> </a:t>
            </a:r>
            <a:r>
              <a:rPr spc="-240" dirty="0"/>
              <a:t>N</a:t>
            </a:r>
            <a:r>
              <a:rPr spc="-225" dirty="0"/>
              <a:t>o</a:t>
            </a:r>
            <a:r>
              <a:rPr spc="-409" dirty="0"/>
              <a:t>SQL</a:t>
            </a:r>
          </a:p>
        </p:txBody>
      </p:sp>
      <p:sp>
        <p:nvSpPr>
          <p:cNvPr id="8" name="object 8"/>
          <p:cNvSpPr txBox="1"/>
          <p:nvPr/>
        </p:nvSpPr>
        <p:spPr>
          <a:xfrm>
            <a:off x="1245514" y="5106111"/>
            <a:ext cx="2340610" cy="329565"/>
          </a:xfrm>
          <a:prstGeom prst="rect">
            <a:avLst/>
          </a:prstGeom>
        </p:spPr>
        <p:txBody>
          <a:bodyPr vert="horz" wrap="square" lIns="0" tIns="12065" rIns="0" bIns="0" rtlCol="0">
            <a:spAutoFit/>
          </a:bodyPr>
          <a:lstStyle/>
          <a:p>
            <a:pPr marL="12700">
              <a:lnSpc>
                <a:spcPct val="100000"/>
              </a:lnSpc>
              <a:spcBef>
                <a:spcPts val="95"/>
              </a:spcBef>
            </a:pPr>
            <a:r>
              <a:rPr sz="2000" i="1" spc="-5" dirty="0">
                <a:latin typeface="Constantia"/>
                <a:cs typeface="Constantia"/>
              </a:rPr>
              <a:t>«</a:t>
            </a:r>
            <a:r>
              <a:rPr sz="2000" i="1" spc="-60" dirty="0">
                <a:latin typeface="Constantia"/>
                <a:cs typeface="Constantia"/>
              </a:rPr>
              <a:t> </a:t>
            </a:r>
            <a:r>
              <a:rPr sz="2000" i="1" spc="-30" dirty="0">
                <a:latin typeface="Constantia"/>
                <a:cs typeface="Constantia"/>
              </a:rPr>
              <a:t>Tablas</a:t>
            </a:r>
            <a:r>
              <a:rPr sz="2000" i="1" spc="-10" dirty="0">
                <a:latin typeface="Constantia"/>
                <a:cs typeface="Constantia"/>
              </a:rPr>
              <a:t> </a:t>
            </a:r>
            <a:r>
              <a:rPr sz="2000" i="1" spc="-5" dirty="0">
                <a:latin typeface="Constantia"/>
                <a:cs typeface="Constantia"/>
              </a:rPr>
              <a:t>y </a:t>
            </a:r>
            <a:r>
              <a:rPr sz="2000" i="1" spc="-15" dirty="0">
                <a:latin typeface="Constantia"/>
                <a:cs typeface="Constantia"/>
              </a:rPr>
              <a:t>Registros</a:t>
            </a:r>
            <a:r>
              <a:rPr sz="2000" i="1" spc="60" dirty="0">
                <a:latin typeface="Constantia"/>
                <a:cs typeface="Constantia"/>
              </a:rPr>
              <a:t> </a:t>
            </a:r>
            <a:r>
              <a:rPr sz="2000" i="1" spc="-5" dirty="0">
                <a:latin typeface="Constantia"/>
                <a:cs typeface="Constantia"/>
              </a:rPr>
              <a:t>»</a:t>
            </a:r>
            <a:endParaRPr sz="2000">
              <a:latin typeface="Constantia"/>
              <a:cs typeface="Constantia"/>
            </a:endParaRPr>
          </a:p>
        </p:txBody>
      </p:sp>
      <p:pic>
        <p:nvPicPr>
          <p:cNvPr id="9" name="object 9"/>
          <p:cNvPicPr/>
          <p:nvPr/>
        </p:nvPicPr>
        <p:blipFill>
          <a:blip r:embed="rId6" cstate="print"/>
          <a:stretch>
            <a:fillRect/>
          </a:stretch>
        </p:blipFill>
        <p:spPr>
          <a:xfrm>
            <a:off x="917447" y="2767583"/>
            <a:ext cx="3078479" cy="1591056"/>
          </a:xfrm>
          <a:prstGeom prst="rect">
            <a:avLst/>
          </a:prstGeom>
        </p:spPr>
      </p:pic>
      <p:pic>
        <p:nvPicPr>
          <p:cNvPr id="10" name="object 10"/>
          <p:cNvPicPr/>
          <p:nvPr/>
        </p:nvPicPr>
        <p:blipFill>
          <a:blip r:embed="rId7" cstate="print"/>
          <a:stretch>
            <a:fillRect/>
          </a:stretch>
        </p:blipFill>
        <p:spPr>
          <a:xfrm>
            <a:off x="4757928" y="3142488"/>
            <a:ext cx="3666744" cy="987551"/>
          </a:xfrm>
          <a:prstGeom prst="rect">
            <a:avLst/>
          </a:prstGeom>
        </p:spPr>
      </p:pic>
      <p:sp>
        <p:nvSpPr>
          <p:cNvPr id="11" name="object 11"/>
          <p:cNvSpPr txBox="1"/>
          <p:nvPr/>
        </p:nvSpPr>
        <p:spPr>
          <a:xfrm>
            <a:off x="4813553" y="5105527"/>
            <a:ext cx="3289300" cy="329565"/>
          </a:xfrm>
          <a:prstGeom prst="rect">
            <a:avLst/>
          </a:prstGeom>
        </p:spPr>
        <p:txBody>
          <a:bodyPr vert="horz" wrap="square" lIns="0" tIns="11430" rIns="0" bIns="0" rtlCol="0">
            <a:spAutoFit/>
          </a:bodyPr>
          <a:lstStyle/>
          <a:p>
            <a:pPr marL="12700">
              <a:lnSpc>
                <a:spcPct val="100000"/>
              </a:lnSpc>
              <a:spcBef>
                <a:spcPts val="90"/>
              </a:spcBef>
            </a:pPr>
            <a:r>
              <a:rPr sz="2000" i="1" spc="-5" dirty="0">
                <a:latin typeface="Constantia"/>
                <a:cs typeface="Constantia"/>
              </a:rPr>
              <a:t>«</a:t>
            </a:r>
            <a:r>
              <a:rPr sz="2000" i="1" spc="-10" dirty="0">
                <a:latin typeface="Constantia"/>
                <a:cs typeface="Constantia"/>
              </a:rPr>
              <a:t> </a:t>
            </a:r>
            <a:r>
              <a:rPr sz="2000" i="1" spc="-15" dirty="0">
                <a:latin typeface="Constantia"/>
                <a:cs typeface="Constantia"/>
              </a:rPr>
              <a:t>Colecciones</a:t>
            </a:r>
            <a:r>
              <a:rPr sz="2000" i="1" spc="55" dirty="0">
                <a:latin typeface="Constantia"/>
                <a:cs typeface="Constantia"/>
              </a:rPr>
              <a:t> </a:t>
            </a:r>
            <a:r>
              <a:rPr sz="2000" i="1" spc="-5" dirty="0">
                <a:latin typeface="Constantia"/>
                <a:cs typeface="Constantia"/>
              </a:rPr>
              <a:t>y </a:t>
            </a:r>
            <a:r>
              <a:rPr sz="2000" i="1" spc="-15" dirty="0">
                <a:latin typeface="Constantia"/>
                <a:cs typeface="Constantia"/>
              </a:rPr>
              <a:t>Documentos</a:t>
            </a:r>
            <a:r>
              <a:rPr sz="2000" i="1" spc="85" dirty="0">
                <a:latin typeface="Constantia"/>
                <a:cs typeface="Constantia"/>
              </a:rPr>
              <a:t> </a:t>
            </a:r>
            <a:r>
              <a:rPr sz="2000" i="1" spc="-5" dirty="0">
                <a:latin typeface="Constantia"/>
                <a:cs typeface="Constantia"/>
              </a:rPr>
              <a:t>»</a:t>
            </a:r>
            <a:endParaRPr sz="2000">
              <a:latin typeface="Constantia"/>
              <a:cs typeface="Constanti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pic>
        <p:nvPicPr>
          <p:cNvPr id="3" name="object 3"/>
          <p:cNvPicPr/>
          <p:nvPr/>
        </p:nvPicPr>
        <p:blipFill>
          <a:blip r:embed="rId3" cstate="print"/>
          <a:stretch>
            <a:fillRect/>
          </a:stretch>
        </p:blipFill>
        <p:spPr>
          <a:xfrm>
            <a:off x="307847" y="1191767"/>
            <a:ext cx="5401056" cy="5117592"/>
          </a:xfrm>
          <a:prstGeom prst="rect">
            <a:avLst/>
          </a:prstGeom>
        </p:spPr>
      </p:pic>
      <p:sp>
        <p:nvSpPr>
          <p:cNvPr id="4" name="object 4"/>
          <p:cNvSpPr txBox="1"/>
          <p:nvPr/>
        </p:nvSpPr>
        <p:spPr>
          <a:xfrm>
            <a:off x="6020815" y="2799664"/>
            <a:ext cx="3007360" cy="1854200"/>
          </a:xfrm>
          <a:prstGeom prst="rect">
            <a:avLst/>
          </a:prstGeom>
        </p:spPr>
        <p:txBody>
          <a:bodyPr vert="horz" wrap="square" lIns="0" tIns="12065" rIns="0" bIns="0" rtlCol="0">
            <a:spAutoFit/>
          </a:bodyPr>
          <a:lstStyle/>
          <a:p>
            <a:pPr marL="12700">
              <a:lnSpc>
                <a:spcPct val="100000"/>
              </a:lnSpc>
              <a:spcBef>
                <a:spcPts val="95"/>
              </a:spcBef>
              <a:tabLst>
                <a:tab pos="2783840" algn="l"/>
              </a:tabLst>
            </a:pPr>
            <a:r>
              <a:rPr sz="2000" i="1" spc="-10" dirty="0">
                <a:latin typeface="Constantia"/>
                <a:cs typeface="Constantia"/>
              </a:rPr>
              <a:t>«</a:t>
            </a:r>
            <a:r>
              <a:rPr sz="2000" i="1" u="heavy" spc="-10" dirty="0">
                <a:uFill>
                  <a:solidFill>
                    <a:srgbClr val="000000"/>
                  </a:solidFill>
                </a:uFill>
                <a:latin typeface="Constantia"/>
                <a:cs typeface="Constantia"/>
              </a:rPr>
              <a:t>	</a:t>
            </a:r>
            <a:r>
              <a:rPr sz="2000" i="1" spc="-5" dirty="0">
                <a:latin typeface="Constantia"/>
                <a:cs typeface="Constantia"/>
              </a:rPr>
              <a:t>»</a:t>
            </a:r>
            <a:endParaRPr sz="2000">
              <a:latin typeface="Constantia"/>
              <a:cs typeface="Constantia"/>
            </a:endParaRPr>
          </a:p>
          <a:p>
            <a:pPr marL="12700">
              <a:lnSpc>
                <a:spcPct val="100000"/>
              </a:lnSpc>
            </a:pPr>
            <a:r>
              <a:rPr sz="2000" i="1" spc="-10" dirty="0">
                <a:latin typeface="Constantia"/>
                <a:cs typeface="Constantia"/>
              </a:rPr>
              <a:t>Estructurada.</a:t>
            </a:r>
            <a:endParaRPr sz="2000">
              <a:latin typeface="Constantia"/>
              <a:cs typeface="Constantia"/>
            </a:endParaRPr>
          </a:p>
          <a:p>
            <a:pPr marL="12700">
              <a:lnSpc>
                <a:spcPct val="100000"/>
              </a:lnSpc>
            </a:pPr>
            <a:r>
              <a:rPr sz="2000" i="1" spc="-10" dirty="0">
                <a:latin typeface="Constantia"/>
                <a:cs typeface="Constantia"/>
              </a:rPr>
              <a:t>Relacionada.</a:t>
            </a:r>
            <a:endParaRPr sz="2000">
              <a:latin typeface="Constantia"/>
              <a:cs typeface="Constantia"/>
            </a:endParaRPr>
          </a:p>
          <a:p>
            <a:pPr marL="12700" marR="5080">
              <a:lnSpc>
                <a:spcPct val="100000"/>
              </a:lnSpc>
              <a:spcBef>
                <a:spcPts val="5"/>
              </a:spcBef>
            </a:pPr>
            <a:r>
              <a:rPr sz="2000" i="1" spc="-30" dirty="0">
                <a:latin typeface="Constantia"/>
                <a:cs typeface="Constantia"/>
              </a:rPr>
              <a:t>Poca</a:t>
            </a:r>
            <a:r>
              <a:rPr sz="2000" i="1" spc="5" dirty="0">
                <a:latin typeface="Constantia"/>
                <a:cs typeface="Constantia"/>
              </a:rPr>
              <a:t> </a:t>
            </a:r>
            <a:r>
              <a:rPr sz="2000" i="1" spc="-15" dirty="0">
                <a:latin typeface="Constantia"/>
                <a:cs typeface="Constantia"/>
              </a:rPr>
              <a:t>adaptación</a:t>
            </a:r>
            <a:r>
              <a:rPr sz="2000" i="1" spc="45" dirty="0">
                <a:latin typeface="Constantia"/>
                <a:cs typeface="Constantia"/>
              </a:rPr>
              <a:t> </a:t>
            </a:r>
            <a:r>
              <a:rPr sz="2000" i="1" spc="-5" dirty="0">
                <a:latin typeface="Constantia"/>
                <a:cs typeface="Constantia"/>
              </a:rPr>
              <a:t>a</a:t>
            </a:r>
            <a:r>
              <a:rPr sz="2000" i="1" spc="-10" dirty="0">
                <a:latin typeface="Constantia"/>
                <a:cs typeface="Constantia"/>
              </a:rPr>
              <a:t> </a:t>
            </a:r>
            <a:r>
              <a:rPr sz="2000" i="1" spc="-15" dirty="0">
                <a:latin typeface="Constantia"/>
                <a:cs typeface="Constantia"/>
              </a:rPr>
              <a:t>cambios. </a:t>
            </a:r>
            <a:r>
              <a:rPr sz="2000" i="1" spc="-459" dirty="0">
                <a:latin typeface="Constantia"/>
                <a:cs typeface="Constantia"/>
              </a:rPr>
              <a:t> </a:t>
            </a:r>
            <a:r>
              <a:rPr sz="2000" i="1" spc="-25" dirty="0">
                <a:latin typeface="Constantia"/>
                <a:cs typeface="Constantia"/>
              </a:rPr>
              <a:t>Poco</a:t>
            </a:r>
            <a:r>
              <a:rPr sz="2000" i="1" spc="-10" dirty="0">
                <a:latin typeface="Constantia"/>
                <a:cs typeface="Constantia"/>
              </a:rPr>
              <a:t> escalable.</a:t>
            </a:r>
            <a:endParaRPr sz="2000">
              <a:latin typeface="Constantia"/>
              <a:cs typeface="Constantia"/>
            </a:endParaRPr>
          </a:p>
          <a:p>
            <a:pPr marL="12700">
              <a:lnSpc>
                <a:spcPct val="100000"/>
              </a:lnSpc>
              <a:tabLst>
                <a:tab pos="2783840" algn="l"/>
              </a:tabLst>
            </a:pPr>
            <a:r>
              <a:rPr sz="2000" i="1" spc="-10" dirty="0">
                <a:latin typeface="Constantia"/>
                <a:cs typeface="Constantia"/>
              </a:rPr>
              <a:t>«</a:t>
            </a:r>
            <a:r>
              <a:rPr sz="2000" i="1" u="heavy" spc="-10" dirty="0">
                <a:uFill>
                  <a:solidFill>
                    <a:srgbClr val="000000"/>
                  </a:solidFill>
                </a:uFill>
                <a:latin typeface="Constantia"/>
                <a:cs typeface="Constantia"/>
              </a:rPr>
              <a:t>	</a:t>
            </a:r>
            <a:r>
              <a:rPr sz="2000" i="1" spc="-5" dirty="0">
                <a:latin typeface="Constantia"/>
                <a:cs typeface="Constantia"/>
              </a:rPr>
              <a:t>»</a:t>
            </a:r>
            <a:endParaRPr sz="2000">
              <a:latin typeface="Constantia"/>
              <a:cs typeface="Constanti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4170045"/>
            <a:chOff x="-813" y="0"/>
            <a:chExt cx="9145905" cy="4170045"/>
          </a:xfrm>
        </p:grpSpPr>
        <p:pic>
          <p:nvPicPr>
            <p:cNvPr id="3" name="object 3"/>
            <p:cNvPicPr/>
            <p:nvPr/>
          </p:nvPicPr>
          <p:blipFill>
            <a:blip r:embed="rId2" cstate="print"/>
            <a:stretch>
              <a:fillRect/>
            </a:stretch>
          </p:blipFill>
          <p:spPr>
            <a:xfrm>
              <a:off x="-813" y="0"/>
              <a:ext cx="9145575" cy="1020572"/>
            </a:xfrm>
            <a:prstGeom prst="rect">
              <a:avLst/>
            </a:prstGeom>
          </p:spPr>
        </p:pic>
        <p:pic>
          <p:nvPicPr>
            <p:cNvPr id="4" name="object 4"/>
            <p:cNvPicPr/>
            <p:nvPr/>
          </p:nvPicPr>
          <p:blipFill>
            <a:blip r:embed="rId3" cstate="print"/>
            <a:stretch>
              <a:fillRect/>
            </a:stretch>
          </p:blipFill>
          <p:spPr>
            <a:xfrm>
              <a:off x="155447" y="1197863"/>
              <a:ext cx="4736592" cy="920496"/>
            </a:xfrm>
            <a:prstGeom prst="rect">
              <a:avLst/>
            </a:prstGeom>
          </p:spPr>
        </p:pic>
        <p:pic>
          <p:nvPicPr>
            <p:cNvPr id="5" name="object 5"/>
            <p:cNvPicPr/>
            <p:nvPr/>
          </p:nvPicPr>
          <p:blipFill>
            <a:blip r:embed="rId4" cstate="print"/>
            <a:stretch>
              <a:fillRect/>
            </a:stretch>
          </p:blipFill>
          <p:spPr>
            <a:xfrm>
              <a:off x="4504944" y="838200"/>
              <a:ext cx="4526280" cy="3331464"/>
            </a:xfrm>
            <a:prstGeom prst="rect">
              <a:avLst/>
            </a:prstGeom>
          </p:spPr>
        </p:pic>
      </p:grpSp>
      <p:sp>
        <p:nvSpPr>
          <p:cNvPr id="6" name="object 6"/>
          <p:cNvSpPr txBox="1"/>
          <p:nvPr/>
        </p:nvSpPr>
        <p:spPr>
          <a:xfrm>
            <a:off x="386892" y="2720086"/>
            <a:ext cx="2922905" cy="1854200"/>
          </a:xfrm>
          <a:prstGeom prst="rect">
            <a:avLst/>
          </a:prstGeom>
        </p:spPr>
        <p:txBody>
          <a:bodyPr vert="horz" wrap="square" lIns="0" tIns="11430" rIns="0" bIns="0" rtlCol="0">
            <a:spAutoFit/>
          </a:bodyPr>
          <a:lstStyle/>
          <a:p>
            <a:pPr marL="12700">
              <a:lnSpc>
                <a:spcPct val="100000"/>
              </a:lnSpc>
              <a:spcBef>
                <a:spcPts val="90"/>
              </a:spcBef>
              <a:tabLst>
                <a:tab pos="2783840" algn="l"/>
              </a:tabLst>
            </a:pPr>
            <a:r>
              <a:rPr sz="2000" i="1" spc="-10" dirty="0">
                <a:latin typeface="Constantia"/>
                <a:cs typeface="Constantia"/>
              </a:rPr>
              <a:t>«</a:t>
            </a:r>
            <a:r>
              <a:rPr sz="2000" i="1" u="heavy" spc="-5" dirty="0">
                <a:uFill>
                  <a:solidFill>
                    <a:srgbClr val="000000"/>
                  </a:solidFill>
                </a:uFill>
                <a:latin typeface="Constantia"/>
                <a:cs typeface="Constantia"/>
              </a:rPr>
              <a:t> </a:t>
            </a:r>
            <a:r>
              <a:rPr sz="2000" i="1" u="heavy" dirty="0">
                <a:uFill>
                  <a:solidFill>
                    <a:srgbClr val="000000"/>
                  </a:solidFill>
                </a:uFill>
                <a:latin typeface="Constantia"/>
                <a:cs typeface="Constantia"/>
              </a:rPr>
              <a:t>	</a:t>
            </a:r>
            <a:r>
              <a:rPr sz="2000" i="1" spc="-5" dirty="0">
                <a:latin typeface="Constantia"/>
                <a:cs typeface="Constantia"/>
              </a:rPr>
              <a:t>»</a:t>
            </a:r>
            <a:endParaRPr sz="2000">
              <a:latin typeface="Constantia"/>
              <a:cs typeface="Constantia"/>
            </a:endParaRPr>
          </a:p>
          <a:p>
            <a:pPr marL="12700">
              <a:lnSpc>
                <a:spcPct val="100000"/>
              </a:lnSpc>
            </a:pPr>
            <a:r>
              <a:rPr sz="2000" i="1" spc="-25" dirty="0">
                <a:latin typeface="Constantia"/>
                <a:cs typeface="Constantia"/>
              </a:rPr>
              <a:t>No</a:t>
            </a:r>
            <a:r>
              <a:rPr sz="2000" i="1" spc="-20" dirty="0">
                <a:latin typeface="Constantia"/>
                <a:cs typeface="Constantia"/>
              </a:rPr>
              <a:t> </a:t>
            </a:r>
            <a:r>
              <a:rPr sz="2000" i="1" spc="-10" dirty="0">
                <a:latin typeface="Constantia"/>
                <a:cs typeface="Constantia"/>
              </a:rPr>
              <a:t>Estructurada.</a:t>
            </a:r>
            <a:endParaRPr sz="2000">
              <a:latin typeface="Constantia"/>
              <a:cs typeface="Constantia"/>
            </a:endParaRPr>
          </a:p>
          <a:p>
            <a:pPr marL="12700" marR="607695">
              <a:lnSpc>
                <a:spcPct val="100000"/>
              </a:lnSpc>
              <a:spcBef>
                <a:spcPts val="5"/>
              </a:spcBef>
            </a:pPr>
            <a:r>
              <a:rPr sz="2000" i="1" spc="-20" dirty="0">
                <a:latin typeface="Constantia"/>
                <a:cs typeface="Constantia"/>
              </a:rPr>
              <a:t>No</a:t>
            </a:r>
            <a:r>
              <a:rPr sz="2000" i="1" spc="5" dirty="0">
                <a:latin typeface="Constantia"/>
                <a:cs typeface="Constantia"/>
              </a:rPr>
              <a:t> </a:t>
            </a:r>
            <a:r>
              <a:rPr sz="2000" i="1" spc="-10" dirty="0">
                <a:latin typeface="Constantia"/>
                <a:cs typeface="Constantia"/>
              </a:rPr>
              <a:t>Relacionada. </a:t>
            </a:r>
            <a:r>
              <a:rPr sz="2000" i="1" spc="-5" dirty="0">
                <a:latin typeface="Constantia"/>
                <a:cs typeface="Constantia"/>
              </a:rPr>
              <a:t> </a:t>
            </a:r>
            <a:r>
              <a:rPr sz="2000" i="1" spc="-15" dirty="0">
                <a:latin typeface="Constantia"/>
                <a:cs typeface="Constantia"/>
              </a:rPr>
              <a:t>Adaptable</a:t>
            </a:r>
            <a:r>
              <a:rPr sz="2000" i="1" spc="15" dirty="0">
                <a:latin typeface="Constantia"/>
                <a:cs typeface="Constantia"/>
              </a:rPr>
              <a:t> </a:t>
            </a:r>
            <a:r>
              <a:rPr sz="2000" i="1" spc="-5" dirty="0">
                <a:latin typeface="Constantia"/>
                <a:cs typeface="Constantia"/>
              </a:rPr>
              <a:t>a</a:t>
            </a:r>
            <a:r>
              <a:rPr sz="2000" i="1" spc="-35" dirty="0">
                <a:latin typeface="Constantia"/>
                <a:cs typeface="Constantia"/>
              </a:rPr>
              <a:t> </a:t>
            </a:r>
            <a:r>
              <a:rPr sz="2000" i="1" spc="-15" dirty="0">
                <a:latin typeface="Constantia"/>
                <a:cs typeface="Constantia"/>
              </a:rPr>
              <a:t>cambios. </a:t>
            </a:r>
            <a:r>
              <a:rPr sz="2000" i="1" spc="-459" dirty="0">
                <a:latin typeface="Constantia"/>
                <a:cs typeface="Constantia"/>
              </a:rPr>
              <a:t> </a:t>
            </a:r>
            <a:r>
              <a:rPr sz="2000" i="1" spc="-10" dirty="0">
                <a:latin typeface="Constantia"/>
                <a:cs typeface="Constantia"/>
              </a:rPr>
              <a:t>Escalable.</a:t>
            </a:r>
            <a:endParaRPr sz="2000">
              <a:latin typeface="Constantia"/>
              <a:cs typeface="Constantia"/>
            </a:endParaRPr>
          </a:p>
          <a:p>
            <a:pPr marL="12700">
              <a:lnSpc>
                <a:spcPct val="100000"/>
              </a:lnSpc>
              <a:tabLst>
                <a:tab pos="2783840" algn="l"/>
              </a:tabLst>
            </a:pPr>
            <a:r>
              <a:rPr sz="2000" i="1" spc="-10" dirty="0">
                <a:latin typeface="Constantia"/>
                <a:cs typeface="Constantia"/>
              </a:rPr>
              <a:t>«</a:t>
            </a:r>
            <a:r>
              <a:rPr sz="2000" i="1" u="heavy" spc="-5" dirty="0">
                <a:uFill>
                  <a:solidFill>
                    <a:srgbClr val="000000"/>
                  </a:solidFill>
                </a:uFill>
                <a:latin typeface="Constantia"/>
                <a:cs typeface="Constantia"/>
              </a:rPr>
              <a:t> </a:t>
            </a:r>
            <a:r>
              <a:rPr sz="2000" i="1" u="heavy" dirty="0">
                <a:uFill>
                  <a:solidFill>
                    <a:srgbClr val="000000"/>
                  </a:solidFill>
                </a:uFill>
                <a:latin typeface="Constantia"/>
                <a:cs typeface="Constantia"/>
              </a:rPr>
              <a:t>	</a:t>
            </a:r>
            <a:r>
              <a:rPr sz="2000" i="1" spc="-5" dirty="0">
                <a:latin typeface="Constantia"/>
                <a:cs typeface="Constantia"/>
              </a:rPr>
              <a:t>»</a:t>
            </a:r>
            <a:endParaRPr sz="2000">
              <a:latin typeface="Constantia"/>
              <a:cs typeface="Constantia"/>
            </a:endParaRPr>
          </a:p>
        </p:txBody>
      </p:sp>
      <p:pic>
        <p:nvPicPr>
          <p:cNvPr id="7" name="object 7"/>
          <p:cNvPicPr/>
          <p:nvPr/>
        </p:nvPicPr>
        <p:blipFill>
          <a:blip r:embed="rId5" cstate="print"/>
          <a:stretch>
            <a:fillRect/>
          </a:stretch>
        </p:blipFill>
        <p:spPr>
          <a:xfrm>
            <a:off x="4498847" y="4331208"/>
            <a:ext cx="4526280" cy="22128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97637-A1AE-0B86-0576-80AB79BFE93C}"/>
              </a:ext>
            </a:extLst>
          </p:cNvPr>
          <p:cNvSpPr>
            <a:spLocks noGrp="1"/>
          </p:cNvSpPr>
          <p:nvPr>
            <p:ph type="ctrTitle"/>
          </p:nvPr>
        </p:nvSpPr>
        <p:spPr>
          <a:xfrm>
            <a:off x="685800" y="2133600"/>
            <a:ext cx="7772400" cy="807913"/>
          </a:xfrm>
        </p:spPr>
        <p:txBody>
          <a:bodyPr/>
          <a:lstStyle/>
          <a:p>
            <a:pPr algn="ctr"/>
            <a:r>
              <a:rPr lang="es-CO" dirty="0"/>
              <a:t>Node.js</a:t>
            </a:r>
          </a:p>
        </p:txBody>
      </p:sp>
      <p:sp>
        <p:nvSpPr>
          <p:cNvPr id="3" name="Subtítulo 2">
            <a:extLst>
              <a:ext uri="{FF2B5EF4-FFF2-40B4-BE49-F238E27FC236}">
                <a16:creationId xmlns:a16="http://schemas.microsoft.com/office/drawing/2014/main" id="{AB00AE02-2B6E-F132-46B9-BA3A896BBF83}"/>
              </a:ext>
            </a:extLst>
          </p:cNvPr>
          <p:cNvSpPr>
            <a:spLocks noGrp="1"/>
          </p:cNvSpPr>
          <p:nvPr>
            <p:ph type="subTitle" idx="4"/>
          </p:nvPr>
        </p:nvSpPr>
        <p:spPr>
          <a:xfrm>
            <a:off x="1371600" y="3810000"/>
            <a:ext cx="6400800" cy="1384995"/>
          </a:xfrm>
        </p:spPr>
        <p:txBody>
          <a:bodyPr/>
          <a:lstStyle/>
          <a:p>
            <a:pPr algn="ctr"/>
            <a:r>
              <a:rPr lang="es-ES" dirty="0"/>
              <a:t> </a:t>
            </a:r>
            <a:r>
              <a:rPr lang="es-ES" dirty="0">
                <a:latin typeface="Trebuchet MS" panose="020B0603020202020204" pitchFamily="34" charset="0"/>
              </a:rPr>
              <a:t>Entorno de ejecución de un solo hilo, de código abierto y multiplataforma para crear aplicaciones de red y del lado del servidor. </a:t>
            </a:r>
          </a:p>
          <a:p>
            <a:pPr algn="ctr"/>
            <a:endParaRPr lang="es-ES" dirty="0">
              <a:latin typeface="Trebuchet MS" panose="020B0603020202020204" pitchFamily="34" charset="0"/>
            </a:endParaRPr>
          </a:p>
          <a:p>
            <a:pPr algn="ctr"/>
            <a:r>
              <a:rPr lang="es-ES" dirty="0">
                <a:solidFill>
                  <a:srgbClr val="4D5156"/>
                </a:solidFill>
                <a:latin typeface="arial" panose="020B0604020202020204" pitchFamily="34" charset="0"/>
              </a:rPr>
              <a:t>E</a:t>
            </a:r>
            <a:r>
              <a:rPr lang="es-ES" b="0" i="0" dirty="0">
                <a:solidFill>
                  <a:srgbClr val="4D5156"/>
                </a:solidFill>
                <a:effectLst/>
                <a:latin typeface="arial" panose="020B0604020202020204" pitchFamily="34" charset="0"/>
              </a:rPr>
              <a:t>s un entorno en tiempo de ejecución.</a:t>
            </a:r>
            <a:endParaRPr lang="es-CO" dirty="0">
              <a:latin typeface="Trebuchet MS" panose="020B0603020202020204" pitchFamily="34" charset="0"/>
            </a:endParaRPr>
          </a:p>
        </p:txBody>
      </p:sp>
    </p:spTree>
    <p:extLst>
      <p:ext uri="{BB962C8B-B14F-4D97-AF65-F5344CB8AC3E}">
        <p14:creationId xmlns:p14="http://schemas.microsoft.com/office/powerpoint/2010/main" val="3364189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1255"/>
              <a:ext cx="9143999" cy="1026159"/>
            </a:xfrm>
            <a:prstGeom prst="rect">
              <a:avLst/>
            </a:prstGeom>
          </p:spPr>
        </p:pic>
        <p:pic>
          <p:nvPicPr>
            <p:cNvPr id="5" name="object 5"/>
            <p:cNvPicPr/>
            <p:nvPr/>
          </p:nvPicPr>
          <p:blipFill>
            <a:blip r:embed="rId4" cstate="print"/>
            <a:stretch>
              <a:fillRect/>
            </a:stretch>
          </p:blipFill>
          <p:spPr>
            <a:xfrm>
              <a:off x="4398834" y="0"/>
              <a:ext cx="4745165" cy="600064"/>
            </a:xfrm>
            <a:prstGeom prst="rect">
              <a:avLst/>
            </a:prstGeom>
          </p:spPr>
        </p:pic>
      </p:grpSp>
      <p:grpSp>
        <p:nvGrpSpPr>
          <p:cNvPr id="6" name="object 6"/>
          <p:cNvGrpSpPr/>
          <p:nvPr/>
        </p:nvGrpSpPr>
        <p:grpSpPr>
          <a:xfrm>
            <a:off x="-813" y="0"/>
            <a:ext cx="9145905" cy="6858000"/>
            <a:chOff x="-813" y="0"/>
            <a:chExt cx="9145905" cy="6858000"/>
          </a:xfrm>
        </p:grpSpPr>
        <p:pic>
          <p:nvPicPr>
            <p:cNvPr id="7" name="object 7"/>
            <p:cNvPicPr/>
            <p:nvPr/>
          </p:nvPicPr>
          <p:blipFill>
            <a:blip r:embed="rId5" cstate="print"/>
            <a:stretch>
              <a:fillRect/>
            </a:stretch>
          </p:blipFill>
          <p:spPr>
            <a:xfrm>
              <a:off x="-813" y="0"/>
              <a:ext cx="9145575" cy="6857996"/>
            </a:xfrm>
            <a:prstGeom prst="rect">
              <a:avLst/>
            </a:prstGeom>
          </p:spPr>
        </p:pic>
        <p:pic>
          <p:nvPicPr>
            <p:cNvPr id="8" name="object 8"/>
            <p:cNvPicPr/>
            <p:nvPr/>
          </p:nvPicPr>
          <p:blipFill>
            <a:blip r:embed="rId6" cstate="print"/>
            <a:stretch>
              <a:fillRect/>
            </a:stretch>
          </p:blipFill>
          <p:spPr>
            <a:xfrm>
              <a:off x="0" y="4290059"/>
              <a:ext cx="9143999" cy="115062"/>
            </a:xfrm>
            <a:prstGeom prst="rect">
              <a:avLst/>
            </a:prstGeom>
          </p:spPr>
        </p:pic>
        <p:pic>
          <p:nvPicPr>
            <p:cNvPr id="9" name="object 9"/>
            <p:cNvPicPr/>
            <p:nvPr/>
          </p:nvPicPr>
          <p:blipFill>
            <a:blip r:embed="rId7" cstate="print"/>
            <a:stretch>
              <a:fillRect/>
            </a:stretch>
          </p:blipFill>
          <p:spPr>
            <a:xfrm>
              <a:off x="0" y="2310383"/>
              <a:ext cx="9143999" cy="41148"/>
            </a:xfrm>
            <a:prstGeom prst="rect">
              <a:avLst/>
            </a:prstGeom>
          </p:spPr>
        </p:pic>
        <p:pic>
          <p:nvPicPr>
            <p:cNvPr id="10" name="object 10"/>
            <p:cNvPicPr/>
            <p:nvPr/>
          </p:nvPicPr>
          <p:blipFill>
            <a:blip r:embed="rId8" cstate="print"/>
            <a:stretch>
              <a:fillRect/>
            </a:stretch>
          </p:blipFill>
          <p:spPr>
            <a:xfrm>
              <a:off x="0" y="4290059"/>
              <a:ext cx="9143999" cy="944117"/>
            </a:xfrm>
            <a:prstGeom prst="rect">
              <a:avLst/>
            </a:prstGeom>
          </p:spPr>
        </p:pic>
        <p:pic>
          <p:nvPicPr>
            <p:cNvPr id="11" name="object 11"/>
            <p:cNvPicPr/>
            <p:nvPr/>
          </p:nvPicPr>
          <p:blipFill>
            <a:blip r:embed="rId9" cstate="print"/>
            <a:stretch>
              <a:fillRect/>
            </a:stretch>
          </p:blipFill>
          <p:spPr>
            <a:xfrm>
              <a:off x="0" y="1914143"/>
              <a:ext cx="9143999" cy="437388"/>
            </a:xfrm>
            <a:prstGeom prst="rect">
              <a:avLst/>
            </a:prstGeom>
          </p:spPr>
        </p:pic>
        <p:sp>
          <p:nvSpPr>
            <p:cNvPr id="12" name="object 12"/>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13" name="object 13"/>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4" name="object 14"/>
          <p:cNvSpPr txBox="1">
            <a:spLocks noGrp="1"/>
          </p:cNvSpPr>
          <p:nvPr>
            <p:ph type="title"/>
          </p:nvPr>
        </p:nvSpPr>
        <p:spPr>
          <a:xfrm>
            <a:off x="878230" y="2035555"/>
            <a:ext cx="7782559" cy="1855470"/>
          </a:xfrm>
          <a:prstGeom prst="rect">
            <a:avLst/>
          </a:prstGeom>
        </p:spPr>
        <p:txBody>
          <a:bodyPr vert="horz" wrap="square" lIns="0" tIns="13335" rIns="0" bIns="0" rtlCol="0">
            <a:spAutoFit/>
          </a:bodyPr>
          <a:lstStyle/>
          <a:p>
            <a:pPr marL="12700">
              <a:lnSpc>
                <a:spcPct val="100000"/>
              </a:lnSpc>
              <a:spcBef>
                <a:spcPts val="105"/>
              </a:spcBef>
            </a:pPr>
            <a:r>
              <a:rPr sz="12000" i="0" spc="-405" dirty="0">
                <a:solidFill>
                  <a:srgbClr val="FFFFFF"/>
                </a:solidFill>
                <a:latin typeface="Microsoft Sans Serif"/>
                <a:cs typeface="Microsoft Sans Serif"/>
              </a:rPr>
              <a:t>crud</a:t>
            </a:r>
            <a:r>
              <a:rPr sz="12000" i="0" spc="670" dirty="0">
                <a:solidFill>
                  <a:srgbClr val="FFFFFF"/>
                </a:solidFill>
                <a:latin typeface="Microsoft Sans Serif"/>
                <a:cs typeface="Microsoft Sans Serif"/>
              </a:rPr>
              <a:t> </a:t>
            </a:r>
            <a:r>
              <a:rPr sz="12000" i="0" spc="-65" dirty="0">
                <a:solidFill>
                  <a:srgbClr val="FFFFFF"/>
                </a:solidFill>
                <a:latin typeface="Microsoft Sans Serif"/>
                <a:cs typeface="Microsoft Sans Serif"/>
              </a:rPr>
              <a:t>vs</a:t>
            </a:r>
            <a:r>
              <a:rPr sz="12000" i="0" spc="710" dirty="0">
                <a:solidFill>
                  <a:srgbClr val="FFFFFF"/>
                </a:solidFill>
                <a:latin typeface="Microsoft Sans Serif"/>
                <a:cs typeface="Microsoft Sans Serif"/>
              </a:rPr>
              <a:t> </a:t>
            </a:r>
            <a:r>
              <a:rPr sz="12000" i="0" spc="-100" dirty="0">
                <a:solidFill>
                  <a:srgbClr val="FFFFFF"/>
                </a:solidFill>
                <a:latin typeface="Microsoft Sans Serif"/>
                <a:cs typeface="Microsoft Sans Serif"/>
              </a:rPr>
              <a:t>rest</a:t>
            </a:r>
            <a:endParaRPr sz="12000">
              <a:latin typeface="Microsoft Sans Serif"/>
              <a:cs typeface="Microsoft Sans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pic>
        <p:nvPicPr>
          <p:cNvPr id="3" name="object 3"/>
          <p:cNvPicPr/>
          <p:nvPr/>
        </p:nvPicPr>
        <p:blipFill>
          <a:blip r:embed="rId3" cstate="print"/>
          <a:stretch>
            <a:fillRect/>
          </a:stretch>
        </p:blipFill>
        <p:spPr>
          <a:xfrm>
            <a:off x="801623" y="1691639"/>
            <a:ext cx="7830311" cy="2008631"/>
          </a:xfrm>
          <a:prstGeom prst="rect">
            <a:avLst/>
          </a:prstGeom>
        </p:spPr>
      </p:pic>
      <p:sp>
        <p:nvSpPr>
          <p:cNvPr id="4" name="object 4"/>
          <p:cNvSpPr txBox="1">
            <a:spLocks noGrp="1"/>
          </p:cNvSpPr>
          <p:nvPr>
            <p:ph type="title"/>
          </p:nvPr>
        </p:nvSpPr>
        <p:spPr>
          <a:xfrm>
            <a:off x="3683889" y="769809"/>
            <a:ext cx="1717675" cy="3698875"/>
          </a:xfrm>
          <a:prstGeom prst="rect">
            <a:avLst/>
          </a:prstGeom>
        </p:spPr>
        <p:txBody>
          <a:bodyPr vert="horz" wrap="square" lIns="0" tIns="14605" rIns="0" bIns="0" rtlCol="0">
            <a:spAutoFit/>
          </a:bodyPr>
          <a:lstStyle/>
          <a:p>
            <a:pPr marL="12700">
              <a:lnSpc>
                <a:spcPct val="100000"/>
              </a:lnSpc>
              <a:spcBef>
                <a:spcPts val="115"/>
              </a:spcBef>
            </a:pPr>
            <a:r>
              <a:rPr spc="275" dirty="0"/>
              <a:t>C</a:t>
            </a:r>
            <a:r>
              <a:rPr spc="245" dirty="0"/>
              <a:t>R</a:t>
            </a:r>
            <a:r>
              <a:rPr spc="-15" dirty="0"/>
              <a:t>UD</a:t>
            </a:r>
          </a:p>
          <a:p>
            <a:pPr>
              <a:lnSpc>
                <a:spcPct val="100000"/>
              </a:lnSpc>
            </a:pPr>
            <a:endParaRPr sz="5900"/>
          </a:p>
          <a:p>
            <a:pPr>
              <a:lnSpc>
                <a:spcPct val="100000"/>
              </a:lnSpc>
              <a:spcBef>
                <a:spcPts val="45"/>
              </a:spcBef>
            </a:pPr>
            <a:endParaRPr sz="8100"/>
          </a:p>
          <a:p>
            <a:pPr marL="188595">
              <a:lnSpc>
                <a:spcPct val="100000"/>
              </a:lnSpc>
              <a:spcBef>
                <a:spcPts val="5"/>
              </a:spcBef>
            </a:pPr>
            <a:r>
              <a:rPr spc="-360" dirty="0">
                <a:solidFill>
                  <a:srgbClr val="000000"/>
                </a:solidFill>
              </a:rPr>
              <a:t>REST</a:t>
            </a:r>
          </a:p>
        </p:txBody>
      </p:sp>
      <p:pic>
        <p:nvPicPr>
          <p:cNvPr id="5" name="object 5"/>
          <p:cNvPicPr/>
          <p:nvPr/>
        </p:nvPicPr>
        <p:blipFill>
          <a:blip r:embed="rId4" cstate="print"/>
          <a:stretch>
            <a:fillRect/>
          </a:stretch>
        </p:blipFill>
        <p:spPr>
          <a:xfrm>
            <a:off x="899160" y="4395214"/>
            <a:ext cx="7632192" cy="244754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4836667" y="924368"/>
            <a:ext cx="3674745" cy="828040"/>
          </a:xfrm>
          <a:prstGeom prst="rect">
            <a:avLst/>
          </a:prstGeom>
        </p:spPr>
        <p:txBody>
          <a:bodyPr vert="horz" wrap="square" lIns="0" tIns="14605" rIns="0" bIns="0" rtlCol="0">
            <a:spAutoFit/>
          </a:bodyPr>
          <a:lstStyle/>
          <a:p>
            <a:pPr marL="12700">
              <a:lnSpc>
                <a:spcPct val="100000"/>
              </a:lnSpc>
              <a:spcBef>
                <a:spcPts val="115"/>
              </a:spcBef>
            </a:pPr>
            <a:r>
              <a:rPr spc="25" dirty="0"/>
              <a:t>Co</a:t>
            </a:r>
            <a:r>
              <a:rPr spc="20" dirty="0"/>
              <a:t>m</a:t>
            </a:r>
            <a:r>
              <a:rPr spc="70" dirty="0"/>
              <a:t>p</a:t>
            </a:r>
            <a:r>
              <a:rPr spc="50" dirty="0"/>
              <a:t>a</a:t>
            </a:r>
            <a:r>
              <a:rPr spc="-265" dirty="0"/>
              <a:t>rativa</a:t>
            </a:r>
          </a:p>
        </p:txBody>
      </p:sp>
      <p:grpSp>
        <p:nvGrpSpPr>
          <p:cNvPr id="4" name="object 4"/>
          <p:cNvGrpSpPr/>
          <p:nvPr/>
        </p:nvGrpSpPr>
        <p:grpSpPr>
          <a:xfrm>
            <a:off x="155447" y="847344"/>
            <a:ext cx="8989060" cy="6010910"/>
            <a:chOff x="155447" y="847344"/>
            <a:chExt cx="8989060" cy="6010910"/>
          </a:xfrm>
        </p:grpSpPr>
        <p:pic>
          <p:nvPicPr>
            <p:cNvPr id="5" name="object 5"/>
            <p:cNvPicPr/>
            <p:nvPr/>
          </p:nvPicPr>
          <p:blipFill>
            <a:blip r:embed="rId3" cstate="print"/>
            <a:stretch>
              <a:fillRect/>
            </a:stretch>
          </p:blipFill>
          <p:spPr>
            <a:xfrm>
              <a:off x="2197608" y="3959351"/>
              <a:ext cx="6946392" cy="2898645"/>
            </a:xfrm>
            <a:prstGeom prst="rect">
              <a:avLst/>
            </a:prstGeom>
          </p:spPr>
        </p:pic>
        <p:pic>
          <p:nvPicPr>
            <p:cNvPr id="6" name="object 6"/>
            <p:cNvPicPr/>
            <p:nvPr/>
          </p:nvPicPr>
          <p:blipFill>
            <a:blip r:embed="rId4" cstate="print"/>
            <a:stretch>
              <a:fillRect/>
            </a:stretch>
          </p:blipFill>
          <p:spPr>
            <a:xfrm>
              <a:off x="155447" y="847344"/>
              <a:ext cx="4776216" cy="3377184"/>
            </a:xfrm>
            <a:prstGeom prst="rect">
              <a:avLst/>
            </a:prstGeom>
          </p:spPr>
        </p:pic>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8"/>
            </a:xfrm>
            <a:prstGeom prst="rect">
              <a:avLst/>
            </a:prstGeom>
          </p:spPr>
        </p:pic>
        <p:pic>
          <p:nvPicPr>
            <p:cNvPr id="4" name="object 4"/>
            <p:cNvPicPr/>
            <p:nvPr/>
          </p:nvPicPr>
          <p:blipFill>
            <a:blip r:embed="rId3" cstate="print"/>
            <a:stretch>
              <a:fillRect/>
            </a:stretch>
          </p:blipFill>
          <p:spPr>
            <a:xfrm>
              <a:off x="0" y="4165091"/>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0" y="4165091"/>
              <a:ext cx="9143999" cy="886206"/>
            </a:xfrm>
            <a:prstGeom prst="rect">
              <a:avLst/>
            </a:prstGeom>
          </p:spPr>
        </p:pic>
        <p:pic>
          <p:nvPicPr>
            <p:cNvPr id="7" name="object 7"/>
            <p:cNvPicPr/>
            <p:nvPr/>
          </p:nvPicPr>
          <p:blipFill>
            <a:blip r:embed="rId6" cstate="print"/>
            <a:stretch>
              <a:fillRect/>
            </a:stretch>
          </p:blipFill>
          <p:spPr>
            <a:xfrm>
              <a:off x="0" y="1944623"/>
              <a:ext cx="9143999" cy="406908"/>
            </a:xfrm>
            <a:prstGeom prst="rect">
              <a:avLst/>
            </a:prstGeom>
          </p:spPr>
        </p:pic>
        <p:sp>
          <p:nvSpPr>
            <p:cNvPr id="8" name="object 8"/>
            <p:cNvSpPr/>
            <p:nvPr/>
          </p:nvSpPr>
          <p:spPr>
            <a:xfrm>
              <a:off x="0" y="2351532"/>
              <a:ext cx="9144000" cy="1813560"/>
            </a:xfrm>
            <a:custGeom>
              <a:avLst/>
              <a:gdLst/>
              <a:ahLst/>
              <a:cxnLst/>
              <a:rect l="l" t="t" r="r" b="b"/>
              <a:pathLst>
                <a:path w="9144000" h="1813560">
                  <a:moveTo>
                    <a:pt x="0" y="0"/>
                  </a:moveTo>
                  <a:lnTo>
                    <a:pt x="0" y="1813560"/>
                  </a:lnTo>
                  <a:lnTo>
                    <a:pt x="9143999" y="1813560"/>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851660"/>
            </a:xfrm>
            <a:custGeom>
              <a:avLst/>
              <a:gdLst/>
              <a:ahLst/>
              <a:cxnLst/>
              <a:rect l="l" t="t" r="r" b="b"/>
              <a:pathLst>
                <a:path w="9144000" h="1851660">
                  <a:moveTo>
                    <a:pt x="9143987" y="1813560"/>
                  </a:moveTo>
                  <a:lnTo>
                    <a:pt x="0" y="1813560"/>
                  </a:lnTo>
                  <a:lnTo>
                    <a:pt x="0" y="1851660"/>
                  </a:lnTo>
                  <a:lnTo>
                    <a:pt x="9143987" y="1851660"/>
                  </a:lnTo>
                  <a:lnTo>
                    <a:pt x="9143987" y="1813560"/>
                  </a:lnTo>
                  <a:close/>
                </a:path>
                <a:path w="9144000" h="1851660">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225958" y="2059304"/>
            <a:ext cx="9079865" cy="1734820"/>
          </a:xfrm>
          <a:prstGeom prst="rect">
            <a:avLst/>
          </a:prstGeom>
        </p:spPr>
        <p:txBody>
          <a:bodyPr vert="horz" wrap="square" lIns="0" tIns="14605" rIns="0" bIns="0" rtlCol="0">
            <a:spAutoFit/>
          </a:bodyPr>
          <a:lstStyle/>
          <a:p>
            <a:pPr marL="12700">
              <a:lnSpc>
                <a:spcPct val="100000"/>
              </a:lnSpc>
              <a:spcBef>
                <a:spcPts val="115"/>
              </a:spcBef>
            </a:pPr>
            <a:r>
              <a:rPr sz="11200" i="0" spc="-30" dirty="0">
                <a:solidFill>
                  <a:srgbClr val="FFFFFF"/>
                </a:solidFill>
                <a:latin typeface="Microsoft Sans Serif"/>
                <a:cs typeface="Microsoft Sans Serif"/>
              </a:rPr>
              <a:t>Estructuración</a:t>
            </a:r>
            <a:endParaRPr sz="11200">
              <a:latin typeface="Microsoft Sans Serif"/>
              <a:cs typeface="Microsoft Sans Serif"/>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2557652" y="771968"/>
            <a:ext cx="4041140" cy="828040"/>
          </a:xfrm>
          <a:prstGeom prst="rect">
            <a:avLst/>
          </a:prstGeom>
        </p:spPr>
        <p:txBody>
          <a:bodyPr vert="horz" wrap="square" lIns="0" tIns="14605" rIns="0" bIns="0" rtlCol="0">
            <a:spAutoFit/>
          </a:bodyPr>
          <a:lstStyle/>
          <a:p>
            <a:pPr marL="12700">
              <a:lnSpc>
                <a:spcPct val="100000"/>
              </a:lnSpc>
              <a:spcBef>
                <a:spcPts val="115"/>
              </a:spcBef>
            </a:pPr>
            <a:r>
              <a:rPr spc="-204" dirty="0"/>
              <a:t>Estructuración</a:t>
            </a:r>
          </a:p>
        </p:txBody>
      </p:sp>
      <p:pic>
        <p:nvPicPr>
          <p:cNvPr id="4" name="object 4"/>
          <p:cNvPicPr/>
          <p:nvPr/>
        </p:nvPicPr>
        <p:blipFill>
          <a:blip r:embed="rId3" cstate="print"/>
          <a:stretch>
            <a:fillRect/>
          </a:stretch>
        </p:blipFill>
        <p:spPr>
          <a:xfrm>
            <a:off x="155447" y="1627632"/>
            <a:ext cx="8964168" cy="508711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6"/>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0" y="4290059"/>
              <a:ext cx="9143999" cy="944117"/>
            </a:xfrm>
            <a:prstGeom prst="rect">
              <a:avLst/>
            </a:prstGeom>
          </p:spPr>
        </p:pic>
        <p:pic>
          <p:nvPicPr>
            <p:cNvPr id="7" name="object 7"/>
            <p:cNvPicPr/>
            <p:nvPr/>
          </p:nvPicPr>
          <p:blipFill>
            <a:blip r:embed="rId6" cstate="print"/>
            <a:stretch>
              <a:fillRect/>
            </a:stretch>
          </p:blipFill>
          <p:spPr>
            <a:xfrm>
              <a:off x="0" y="1914143"/>
              <a:ext cx="9143999"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a:spLocks noGrp="1"/>
          </p:cNvSpPr>
          <p:nvPr>
            <p:ph type="title"/>
          </p:nvPr>
        </p:nvSpPr>
        <p:spPr>
          <a:xfrm>
            <a:off x="878230" y="2035555"/>
            <a:ext cx="7771130" cy="1855470"/>
          </a:xfrm>
          <a:prstGeom prst="rect">
            <a:avLst/>
          </a:prstGeom>
        </p:spPr>
        <p:txBody>
          <a:bodyPr vert="horz" wrap="square" lIns="0" tIns="13335" rIns="0" bIns="0" rtlCol="0">
            <a:spAutoFit/>
          </a:bodyPr>
          <a:lstStyle/>
          <a:p>
            <a:pPr marL="12700">
              <a:lnSpc>
                <a:spcPct val="100000"/>
              </a:lnSpc>
              <a:spcBef>
                <a:spcPts val="105"/>
              </a:spcBef>
            </a:pPr>
            <a:r>
              <a:rPr sz="12000" i="0" spc="-310" dirty="0">
                <a:solidFill>
                  <a:srgbClr val="FFFFFF"/>
                </a:solidFill>
                <a:latin typeface="Microsoft Sans Serif"/>
                <a:cs typeface="Microsoft Sans Serif"/>
              </a:rPr>
              <a:t>Tech</a:t>
            </a:r>
            <a:r>
              <a:rPr sz="12000" i="0" spc="630" dirty="0">
                <a:solidFill>
                  <a:srgbClr val="FFFFFF"/>
                </a:solidFill>
                <a:latin typeface="Microsoft Sans Serif"/>
                <a:cs typeface="Microsoft Sans Serif"/>
              </a:rPr>
              <a:t> </a:t>
            </a:r>
            <a:r>
              <a:rPr sz="12000" i="0" spc="320" dirty="0">
                <a:solidFill>
                  <a:srgbClr val="FFFFFF"/>
                </a:solidFill>
                <a:latin typeface="Microsoft Sans Serif"/>
                <a:cs typeface="Microsoft Sans Serif"/>
              </a:rPr>
              <a:t>Stack</a:t>
            </a:r>
            <a:endParaRPr sz="12000">
              <a:latin typeface="Microsoft Sans Serif"/>
              <a:cs typeface="Microsoft Sans Serif"/>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1402207" y="1011557"/>
            <a:ext cx="6342380" cy="827405"/>
          </a:xfrm>
          <a:prstGeom prst="rect">
            <a:avLst/>
          </a:prstGeom>
        </p:spPr>
        <p:txBody>
          <a:bodyPr vert="horz" wrap="square" lIns="0" tIns="13970" rIns="0" bIns="0" rtlCol="0">
            <a:spAutoFit/>
          </a:bodyPr>
          <a:lstStyle/>
          <a:p>
            <a:pPr marL="12700">
              <a:lnSpc>
                <a:spcPct val="100000"/>
              </a:lnSpc>
              <a:spcBef>
                <a:spcPts val="110"/>
              </a:spcBef>
            </a:pPr>
            <a:r>
              <a:rPr spc="-55" dirty="0"/>
              <a:t>Te</a:t>
            </a:r>
            <a:r>
              <a:rPr spc="-65" dirty="0"/>
              <a:t>c</a:t>
            </a:r>
            <a:r>
              <a:rPr spc="-260" dirty="0"/>
              <a:t>h</a:t>
            </a:r>
            <a:r>
              <a:rPr spc="-295" dirty="0"/>
              <a:t> </a:t>
            </a:r>
            <a:r>
              <a:rPr spc="-80" dirty="0"/>
              <a:t>Stack</a:t>
            </a:r>
            <a:r>
              <a:rPr spc="-300" dirty="0"/>
              <a:t> </a:t>
            </a:r>
            <a:r>
              <a:rPr spc="-1025" dirty="0"/>
              <a:t>/</a:t>
            </a:r>
            <a:r>
              <a:rPr spc="-335" dirty="0"/>
              <a:t> </a:t>
            </a:r>
            <a:r>
              <a:rPr spc="-285" dirty="0"/>
              <a:t>F</a:t>
            </a:r>
            <a:r>
              <a:rPr spc="-325" dirty="0"/>
              <a:t>u</a:t>
            </a:r>
            <a:r>
              <a:rPr spc="-240" dirty="0"/>
              <a:t>l</a:t>
            </a:r>
            <a:r>
              <a:rPr spc="-245" dirty="0"/>
              <a:t>l</a:t>
            </a:r>
            <a:r>
              <a:rPr spc="-825" dirty="0"/>
              <a:t>-</a:t>
            </a:r>
            <a:r>
              <a:rPr spc="-80" dirty="0"/>
              <a:t>Stack</a:t>
            </a:r>
          </a:p>
        </p:txBody>
      </p:sp>
      <p:pic>
        <p:nvPicPr>
          <p:cNvPr id="4" name="object 4"/>
          <p:cNvPicPr/>
          <p:nvPr/>
        </p:nvPicPr>
        <p:blipFill>
          <a:blip r:embed="rId3" cstate="print"/>
          <a:stretch>
            <a:fillRect/>
          </a:stretch>
        </p:blipFill>
        <p:spPr>
          <a:xfrm>
            <a:off x="630936" y="1621534"/>
            <a:ext cx="7367016" cy="515721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1402207" y="1011557"/>
            <a:ext cx="6342380" cy="827405"/>
          </a:xfrm>
          <a:prstGeom prst="rect">
            <a:avLst/>
          </a:prstGeom>
        </p:spPr>
        <p:txBody>
          <a:bodyPr vert="horz" wrap="square" lIns="0" tIns="13970" rIns="0" bIns="0" rtlCol="0">
            <a:spAutoFit/>
          </a:bodyPr>
          <a:lstStyle/>
          <a:p>
            <a:pPr marL="12700">
              <a:lnSpc>
                <a:spcPct val="100000"/>
              </a:lnSpc>
              <a:spcBef>
                <a:spcPts val="110"/>
              </a:spcBef>
            </a:pPr>
            <a:r>
              <a:rPr spc="-55" dirty="0"/>
              <a:t>Te</a:t>
            </a:r>
            <a:r>
              <a:rPr spc="-65" dirty="0"/>
              <a:t>c</a:t>
            </a:r>
            <a:r>
              <a:rPr spc="-260" dirty="0"/>
              <a:t>h</a:t>
            </a:r>
            <a:r>
              <a:rPr spc="-295" dirty="0"/>
              <a:t> </a:t>
            </a:r>
            <a:r>
              <a:rPr spc="-80" dirty="0"/>
              <a:t>Stack</a:t>
            </a:r>
            <a:r>
              <a:rPr spc="-300" dirty="0"/>
              <a:t> </a:t>
            </a:r>
            <a:r>
              <a:rPr spc="-1025" dirty="0"/>
              <a:t>/</a:t>
            </a:r>
            <a:r>
              <a:rPr spc="-335" dirty="0"/>
              <a:t> </a:t>
            </a:r>
            <a:r>
              <a:rPr spc="-285" dirty="0"/>
              <a:t>F</a:t>
            </a:r>
            <a:r>
              <a:rPr spc="-325" dirty="0"/>
              <a:t>u</a:t>
            </a:r>
            <a:r>
              <a:rPr spc="-240" dirty="0"/>
              <a:t>l</a:t>
            </a:r>
            <a:r>
              <a:rPr spc="-245" dirty="0"/>
              <a:t>l</a:t>
            </a:r>
            <a:r>
              <a:rPr spc="-825" dirty="0"/>
              <a:t>-</a:t>
            </a:r>
            <a:r>
              <a:rPr spc="-80" dirty="0"/>
              <a:t>Stack</a:t>
            </a:r>
          </a:p>
        </p:txBody>
      </p:sp>
      <p:pic>
        <p:nvPicPr>
          <p:cNvPr id="10242" name="Picture 2" descr="Full-Stack vs MEAN Stack vs MERN Stack: All You Need To Know">
            <a:extLst>
              <a:ext uri="{FF2B5EF4-FFF2-40B4-BE49-F238E27FC236}">
                <a16:creationId xmlns:a16="http://schemas.microsoft.com/office/drawing/2014/main" id="{1E722CB2-7DBF-FCA6-FCAC-A63859FAB3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 y="1874630"/>
            <a:ext cx="9144000" cy="478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8221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13" y="0"/>
            <a:ext cx="9145575" cy="1020572"/>
          </a:xfrm>
          <a:prstGeom prst="rect">
            <a:avLst/>
          </a:prstGeom>
        </p:spPr>
      </p:pic>
      <p:sp>
        <p:nvSpPr>
          <p:cNvPr id="3" name="object 3"/>
          <p:cNvSpPr txBox="1">
            <a:spLocks noGrp="1"/>
          </p:cNvSpPr>
          <p:nvPr>
            <p:ph type="title"/>
          </p:nvPr>
        </p:nvSpPr>
        <p:spPr>
          <a:xfrm>
            <a:off x="1402207" y="1011557"/>
            <a:ext cx="6342380" cy="827405"/>
          </a:xfrm>
          <a:prstGeom prst="rect">
            <a:avLst/>
          </a:prstGeom>
        </p:spPr>
        <p:txBody>
          <a:bodyPr vert="horz" wrap="square" lIns="0" tIns="13970" rIns="0" bIns="0" rtlCol="0">
            <a:spAutoFit/>
          </a:bodyPr>
          <a:lstStyle/>
          <a:p>
            <a:pPr marL="12700">
              <a:lnSpc>
                <a:spcPct val="100000"/>
              </a:lnSpc>
              <a:spcBef>
                <a:spcPts val="110"/>
              </a:spcBef>
            </a:pPr>
            <a:r>
              <a:rPr spc="-55" dirty="0"/>
              <a:t>Te</a:t>
            </a:r>
            <a:r>
              <a:rPr spc="-65" dirty="0"/>
              <a:t>c</a:t>
            </a:r>
            <a:r>
              <a:rPr spc="-260" dirty="0"/>
              <a:t>h</a:t>
            </a:r>
            <a:r>
              <a:rPr spc="-295" dirty="0"/>
              <a:t> </a:t>
            </a:r>
            <a:r>
              <a:rPr spc="-80" dirty="0"/>
              <a:t>Stack</a:t>
            </a:r>
            <a:r>
              <a:rPr spc="-300" dirty="0"/>
              <a:t> </a:t>
            </a:r>
            <a:r>
              <a:rPr spc="-1025" dirty="0"/>
              <a:t>/</a:t>
            </a:r>
            <a:r>
              <a:rPr spc="-335" dirty="0"/>
              <a:t> </a:t>
            </a:r>
            <a:r>
              <a:rPr spc="-285" dirty="0"/>
              <a:t>F</a:t>
            </a:r>
            <a:r>
              <a:rPr spc="-325" dirty="0"/>
              <a:t>u</a:t>
            </a:r>
            <a:r>
              <a:rPr spc="-240" dirty="0"/>
              <a:t>l</a:t>
            </a:r>
            <a:r>
              <a:rPr spc="-245" dirty="0"/>
              <a:t>l</a:t>
            </a:r>
            <a:r>
              <a:rPr spc="-825" dirty="0"/>
              <a:t>-</a:t>
            </a:r>
            <a:r>
              <a:rPr spc="-80" dirty="0"/>
              <a:t>Stack</a:t>
            </a:r>
          </a:p>
        </p:txBody>
      </p:sp>
      <p:pic>
        <p:nvPicPr>
          <p:cNvPr id="12290" name="Picture 2" descr="How MEAN Stack Work? - IT Outsourcing China">
            <a:extLst>
              <a:ext uri="{FF2B5EF4-FFF2-40B4-BE49-F238E27FC236}">
                <a16:creationId xmlns:a16="http://schemas.microsoft.com/office/drawing/2014/main" id="{209CD575-05A5-28F5-FCC4-EE9FC1D5C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74" y="2026060"/>
            <a:ext cx="762000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hat Is The MEAN Stack? Introduction &amp; Examples | MongoDB">
            <a:extLst>
              <a:ext uri="{FF2B5EF4-FFF2-40B4-BE49-F238E27FC236}">
                <a16:creationId xmlns:a16="http://schemas.microsoft.com/office/drawing/2014/main" id="{B4C76090-69E1-C0A9-2459-A87C811184E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175" b="7568"/>
          <a:stretch/>
        </p:blipFill>
        <p:spPr bwMode="auto">
          <a:xfrm>
            <a:off x="1402207" y="4178091"/>
            <a:ext cx="634238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584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6858000"/>
            <a:chOff x="-813" y="0"/>
            <a:chExt cx="9145905" cy="6858000"/>
          </a:xfrm>
        </p:grpSpPr>
        <p:pic>
          <p:nvPicPr>
            <p:cNvPr id="3" name="object 3"/>
            <p:cNvPicPr/>
            <p:nvPr/>
          </p:nvPicPr>
          <p:blipFill>
            <a:blip r:embed="rId2" cstate="print"/>
            <a:stretch>
              <a:fillRect/>
            </a:stretch>
          </p:blipFill>
          <p:spPr>
            <a:xfrm>
              <a:off x="-813" y="0"/>
              <a:ext cx="9145575" cy="6857998"/>
            </a:xfrm>
            <a:prstGeom prst="rect">
              <a:avLst/>
            </a:prstGeom>
          </p:spPr>
        </p:pic>
        <p:pic>
          <p:nvPicPr>
            <p:cNvPr id="4" name="object 4"/>
            <p:cNvPicPr/>
            <p:nvPr/>
          </p:nvPicPr>
          <p:blipFill>
            <a:blip r:embed="rId3" cstate="print"/>
            <a:stretch>
              <a:fillRect/>
            </a:stretch>
          </p:blipFill>
          <p:spPr>
            <a:xfrm>
              <a:off x="0" y="4290059"/>
              <a:ext cx="9143999" cy="115062"/>
            </a:xfrm>
            <a:prstGeom prst="rect">
              <a:avLst/>
            </a:prstGeom>
          </p:spPr>
        </p:pic>
        <p:pic>
          <p:nvPicPr>
            <p:cNvPr id="5" name="object 5"/>
            <p:cNvPicPr/>
            <p:nvPr/>
          </p:nvPicPr>
          <p:blipFill>
            <a:blip r:embed="rId4" cstate="print"/>
            <a:stretch>
              <a:fillRect/>
            </a:stretch>
          </p:blipFill>
          <p:spPr>
            <a:xfrm>
              <a:off x="0" y="2310383"/>
              <a:ext cx="9143999" cy="41148"/>
            </a:xfrm>
            <a:prstGeom prst="rect">
              <a:avLst/>
            </a:prstGeom>
          </p:spPr>
        </p:pic>
        <p:pic>
          <p:nvPicPr>
            <p:cNvPr id="6" name="object 6"/>
            <p:cNvPicPr/>
            <p:nvPr/>
          </p:nvPicPr>
          <p:blipFill>
            <a:blip r:embed="rId5" cstate="print"/>
            <a:stretch>
              <a:fillRect/>
            </a:stretch>
          </p:blipFill>
          <p:spPr>
            <a:xfrm>
              <a:off x="3014471" y="4290059"/>
              <a:ext cx="3499865" cy="944117"/>
            </a:xfrm>
            <a:prstGeom prst="rect">
              <a:avLst/>
            </a:prstGeom>
          </p:spPr>
        </p:pic>
        <p:pic>
          <p:nvPicPr>
            <p:cNvPr id="7" name="object 7"/>
            <p:cNvPicPr/>
            <p:nvPr/>
          </p:nvPicPr>
          <p:blipFill>
            <a:blip r:embed="rId6" cstate="print"/>
            <a:stretch>
              <a:fillRect/>
            </a:stretch>
          </p:blipFill>
          <p:spPr>
            <a:xfrm>
              <a:off x="3014471" y="1914143"/>
              <a:ext cx="3499865" cy="437388"/>
            </a:xfrm>
            <a:prstGeom prst="rect">
              <a:avLst/>
            </a:prstGeom>
          </p:spPr>
        </p:pic>
        <p:sp>
          <p:nvSpPr>
            <p:cNvPr id="8" name="object 8"/>
            <p:cNvSpPr/>
            <p:nvPr/>
          </p:nvSpPr>
          <p:spPr>
            <a:xfrm>
              <a:off x="0" y="2351532"/>
              <a:ext cx="9144000" cy="1938655"/>
            </a:xfrm>
            <a:custGeom>
              <a:avLst/>
              <a:gdLst/>
              <a:ahLst/>
              <a:cxnLst/>
              <a:rect l="l" t="t" r="r" b="b"/>
              <a:pathLst>
                <a:path w="9144000" h="1938654">
                  <a:moveTo>
                    <a:pt x="0" y="0"/>
                  </a:moveTo>
                  <a:lnTo>
                    <a:pt x="0" y="1938527"/>
                  </a:lnTo>
                  <a:lnTo>
                    <a:pt x="9143999" y="1938527"/>
                  </a:lnTo>
                  <a:lnTo>
                    <a:pt x="9143999" y="0"/>
                  </a:lnTo>
                  <a:lnTo>
                    <a:pt x="0" y="0"/>
                  </a:lnTo>
                  <a:close/>
                </a:path>
              </a:pathLst>
            </a:custGeom>
            <a:solidFill>
              <a:srgbClr val="0D0D0D"/>
            </a:solidFill>
          </p:spPr>
          <p:txBody>
            <a:bodyPr wrap="square" lIns="0" tIns="0" rIns="0" bIns="0" rtlCol="0"/>
            <a:lstStyle/>
            <a:p>
              <a:endParaRPr/>
            </a:p>
          </p:txBody>
        </p:sp>
        <p:sp>
          <p:nvSpPr>
            <p:cNvPr id="9" name="object 9"/>
            <p:cNvSpPr/>
            <p:nvPr/>
          </p:nvSpPr>
          <p:spPr>
            <a:xfrm>
              <a:off x="0" y="2332481"/>
              <a:ext cx="9144000" cy="1976755"/>
            </a:xfrm>
            <a:custGeom>
              <a:avLst/>
              <a:gdLst/>
              <a:ahLst/>
              <a:cxnLst/>
              <a:rect l="l" t="t" r="r" b="b"/>
              <a:pathLst>
                <a:path w="9144000" h="1976754">
                  <a:moveTo>
                    <a:pt x="9143987" y="1938528"/>
                  </a:moveTo>
                  <a:lnTo>
                    <a:pt x="0" y="1938528"/>
                  </a:lnTo>
                  <a:lnTo>
                    <a:pt x="0" y="1976628"/>
                  </a:lnTo>
                  <a:lnTo>
                    <a:pt x="9143987" y="1976628"/>
                  </a:lnTo>
                  <a:lnTo>
                    <a:pt x="9143987" y="1938528"/>
                  </a:lnTo>
                  <a:close/>
                </a:path>
                <a:path w="9144000" h="1976754">
                  <a:moveTo>
                    <a:pt x="9143987" y="0"/>
                  </a:moveTo>
                  <a:lnTo>
                    <a:pt x="0" y="0"/>
                  </a:lnTo>
                  <a:lnTo>
                    <a:pt x="0" y="38100"/>
                  </a:lnTo>
                  <a:lnTo>
                    <a:pt x="9143987" y="38100"/>
                  </a:lnTo>
                  <a:lnTo>
                    <a:pt x="9143987" y="0"/>
                  </a:lnTo>
                  <a:close/>
                </a:path>
              </a:pathLst>
            </a:custGeom>
            <a:solidFill>
              <a:srgbClr val="FFFFFF"/>
            </a:solidFill>
          </p:spPr>
          <p:txBody>
            <a:bodyPr wrap="square" lIns="0" tIns="0" rIns="0" bIns="0" rtlCol="0"/>
            <a:lstStyle/>
            <a:p>
              <a:endParaRPr/>
            </a:p>
          </p:txBody>
        </p:sp>
      </p:grpSp>
      <p:sp>
        <p:nvSpPr>
          <p:cNvPr id="10" name="object 10"/>
          <p:cNvSpPr txBox="1"/>
          <p:nvPr/>
        </p:nvSpPr>
        <p:spPr>
          <a:xfrm>
            <a:off x="3979290" y="2035555"/>
            <a:ext cx="1577975" cy="1855470"/>
          </a:xfrm>
          <a:prstGeom prst="rect">
            <a:avLst/>
          </a:prstGeom>
        </p:spPr>
        <p:txBody>
          <a:bodyPr vert="horz" wrap="square" lIns="0" tIns="13335" rIns="0" bIns="0" rtlCol="0">
            <a:spAutoFit/>
          </a:bodyPr>
          <a:lstStyle/>
          <a:p>
            <a:pPr marL="12700">
              <a:lnSpc>
                <a:spcPct val="100000"/>
              </a:lnSpc>
              <a:spcBef>
                <a:spcPts val="105"/>
              </a:spcBef>
            </a:pPr>
            <a:r>
              <a:rPr sz="12000" spc="-1155" dirty="0">
                <a:solidFill>
                  <a:srgbClr val="FFFFFF"/>
                </a:solidFill>
                <a:latin typeface="Microsoft Sans Serif"/>
                <a:cs typeface="Microsoft Sans Serif"/>
              </a:rPr>
              <a:t>c</a:t>
            </a:r>
            <a:r>
              <a:rPr sz="12000" spc="944" dirty="0">
                <a:solidFill>
                  <a:srgbClr val="FFFFFF"/>
                </a:solidFill>
                <a:latin typeface="Microsoft Sans Serif"/>
                <a:cs typeface="Microsoft Sans Serif"/>
              </a:rPr>
              <a:t>li</a:t>
            </a:r>
            <a:endParaRPr sz="12000">
              <a:latin typeface="Microsoft Sans Serif"/>
              <a:cs typeface="Microsoft Sans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97637-A1AE-0B86-0576-80AB79BFE93C}"/>
              </a:ext>
            </a:extLst>
          </p:cNvPr>
          <p:cNvSpPr>
            <a:spLocks noGrp="1"/>
          </p:cNvSpPr>
          <p:nvPr>
            <p:ph type="ctrTitle"/>
          </p:nvPr>
        </p:nvSpPr>
        <p:spPr>
          <a:xfrm>
            <a:off x="685800" y="2133600"/>
            <a:ext cx="7772400" cy="807913"/>
          </a:xfrm>
        </p:spPr>
        <p:txBody>
          <a:bodyPr/>
          <a:lstStyle/>
          <a:p>
            <a:pPr algn="ctr"/>
            <a:r>
              <a:rPr lang="es-CO" dirty="0"/>
              <a:t>Node.js</a:t>
            </a:r>
          </a:p>
        </p:txBody>
      </p:sp>
      <p:sp>
        <p:nvSpPr>
          <p:cNvPr id="3" name="Subtítulo 2">
            <a:extLst>
              <a:ext uri="{FF2B5EF4-FFF2-40B4-BE49-F238E27FC236}">
                <a16:creationId xmlns:a16="http://schemas.microsoft.com/office/drawing/2014/main" id="{AB00AE02-2B6E-F132-46B9-BA3A896BBF83}"/>
              </a:ext>
            </a:extLst>
          </p:cNvPr>
          <p:cNvSpPr>
            <a:spLocks noGrp="1"/>
          </p:cNvSpPr>
          <p:nvPr>
            <p:ph type="subTitle" idx="4"/>
          </p:nvPr>
        </p:nvSpPr>
        <p:spPr>
          <a:xfrm>
            <a:off x="1371600" y="3810000"/>
            <a:ext cx="6400800" cy="830997"/>
          </a:xfrm>
        </p:spPr>
        <p:txBody>
          <a:bodyPr/>
          <a:lstStyle/>
          <a:p>
            <a:pPr algn="ctr"/>
            <a:r>
              <a:rPr lang="es-ES" dirty="0"/>
              <a:t> </a:t>
            </a:r>
            <a:r>
              <a:rPr lang="es-ES" dirty="0">
                <a:latin typeface="Trebuchet MS" panose="020B0603020202020204" pitchFamily="34" charset="0"/>
              </a:rPr>
              <a:t>Utiliza un modelo asíncrono y no bloqueante, con un </a:t>
            </a:r>
            <a:r>
              <a:rPr lang="es-ES" dirty="0" err="1">
                <a:latin typeface="Trebuchet MS" panose="020B0603020202020204" pitchFamily="34" charset="0"/>
              </a:rPr>
              <a:t>loop</a:t>
            </a:r>
            <a:r>
              <a:rPr lang="es-ES" dirty="0">
                <a:latin typeface="Trebuchet MS" panose="020B0603020202020204" pitchFamily="34" charset="0"/>
              </a:rPr>
              <a:t> de eventos implementado con un único </a:t>
            </a:r>
            <a:r>
              <a:rPr lang="es-ES" dirty="0" err="1">
                <a:latin typeface="Trebuchet MS" panose="020B0603020202020204" pitchFamily="34" charset="0"/>
              </a:rPr>
              <a:t>thread</a:t>
            </a:r>
            <a:r>
              <a:rPr lang="es-ES" dirty="0">
                <a:latin typeface="Trebuchet MS" panose="020B0603020202020204" pitchFamily="34" charset="0"/>
              </a:rPr>
              <a:t> para sus interfaces de entrada/salida.</a:t>
            </a:r>
            <a:endParaRPr lang="es-CO" dirty="0">
              <a:latin typeface="Trebuchet MS" panose="020B0603020202020204" pitchFamily="34" charset="0"/>
            </a:endParaRPr>
          </a:p>
        </p:txBody>
      </p:sp>
    </p:spTree>
    <p:extLst>
      <p:ext uri="{BB962C8B-B14F-4D97-AF65-F5344CB8AC3E}">
        <p14:creationId xmlns:p14="http://schemas.microsoft.com/office/powerpoint/2010/main" val="22228136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970" rIns="0" bIns="0" rtlCol="0">
            <a:spAutoFit/>
          </a:bodyPr>
          <a:lstStyle/>
          <a:p>
            <a:pPr marL="20320">
              <a:lnSpc>
                <a:spcPct val="100000"/>
              </a:lnSpc>
              <a:spcBef>
                <a:spcPts val="110"/>
              </a:spcBef>
            </a:pPr>
            <a:r>
              <a:rPr spc="165" dirty="0"/>
              <a:t>¿Qué</a:t>
            </a:r>
            <a:r>
              <a:rPr spc="-320" dirty="0"/>
              <a:t> </a:t>
            </a:r>
            <a:r>
              <a:rPr spc="-170" dirty="0"/>
              <a:t>son</a:t>
            </a:r>
            <a:r>
              <a:rPr spc="-335" dirty="0"/>
              <a:t> </a:t>
            </a:r>
            <a:r>
              <a:rPr spc="-190" dirty="0"/>
              <a:t>los</a:t>
            </a:r>
            <a:r>
              <a:rPr spc="-300" dirty="0"/>
              <a:t> </a:t>
            </a:r>
            <a:r>
              <a:rPr spc="135" dirty="0"/>
              <a:t>CLI?</a:t>
            </a:r>
          </a:p>
        </p:txBody>
      </p:sp>
      <p:sp>
        <p:nvSpPr>
          <p:cNvPr id="3" name="object 3"/>
          <p:cNvSpPr txBox="1"/>
          <p:nvPr/>
        </p:nvSpPr>
        <p:spPr>
          <a:xfrm>
            <a:off x="1258061" y="5453278"/>
            <a:ext cx="6647180" cy="635000"/>
          </a:xfrm>
          <a:prstGeom prst="rect">
            <a:avLst/>
          </a:prstGeom>
        </p:spPr>
        <p:txBody>
          <a:bodyPr vert="horz" wrap="square" lIns="0" tIns="12065" rIns="0" bIns="0" rtlCol="0">
            <a:spAutoFit/>
          </a:bodyPr>
          <a:lstStyle/>
          <a:p>
            <a:pPr marL="46355">
              <a:lnSpc>
                <a:spcPct val="100000"/>
              </a:lnSpc>
              <a:spcBef>
                <a:spcPts val="95"/>
              </a:spcBef>
            </a:pPr>
            <a:r>
              <a:rPr sz="2000" i="1" spc="-5" dirty="0">
                <a:latin typeface="Constantia"/>
                <a:cs typeface="Constantia"/>
              </a:rPr>
              <a:t>«</a:t>
            </a:r>
            <a:r>
              <a:rPr sz="2000" i="1" dirty="0">
                <a:latin typeface="Constantia"/>
                <a:cs typeface="Constantia"/>
              </a:rPr>
              <a:t> </a:t>
            </a:r>
            <a:r>
              <a:rPr sz="2000" i="1" spc="-20" dirty="0">
                <a:latin typeface="Constantia"/>
                <a:cs typeface="Constantia"/>
              </a:rPr>
              <a:t>Nos</a:t>
            </a:r>
            <a:r>
              <a:rPr sz="2000" i="1" spc="30" dirty="0">
                <a:latin typeface="Constantia"/>
                <a:cs typeface="Constantia"/>
              </a:rPr>
              <a:t> </a:t>
            </a:r>
            <a:r>
              <a:rPr sz="2000" i="1" spc="-15" dirty="0">
                <a:latin typeface="Constantia"/>
                <a:cs typeface="Constantia"/>
              </a:rPr>
              <a:t>facilita</a:t>
            </a:r>
            <a:r>
              <a:rPr sz="2000" i="1" spc="40" dirty="0">
                <a:latin typeface="Constantia"/>
                <a:cs typeface="Constantia"/>
              </a:rPr>
              <a:t> </a:t>
            </a:r>
            <a:r>
              <a:rPr sz="2000" i="1" spc="-15" dirty="0">
                <a:latin typeface="Constantia"/>
                <a:cs typeface="Constantia"/>
              </a:rPr>
              <a:t>mediante</a:t>
            </a:r>
            <a:r>
              <a:rPr sz="2000" i="1" spc="45" dirty="0">
                <a:latin typeface="Constantia"/>
                <a:cs typeface="Constantia"/>
              </a:rPr>
              <a:t> </a:t>
            </a:r>
            <a:r>
              <a:rPr sz="2000" i="1" spc="-10" dirty="0">
                <a:latin typeface="Constantia"/>
                <a:cs typeface="Constantia"/>
              </a:rPr>
              <a:t>una</a:t>
            </a:r>
            <a:r>
              <a:rPr sz="2000" i="1" spc="15" dirty="0">
                <a:latin typeface="Constantia"/>
                <a:cs typeface="Constantia"/>
              </a:rPr>
              <a:t> </a:t>
            </a:r>
            <a:r>
              <a:rPr sz="2000" i="1" spc="-10" dirty="0">
                <a:latin typeface="Constantia"/>
                <a:cs typeface="Constantia"/>
              </a:rPr>
              <a:t>serie</a:t>
            </a:r>
            <a:r>
              <a:rPr sz="2000" i="1" spc="50" dirty="0">
                <a:latin typeface="Constantia"/>
                <a:cs typeface="Constantia"/>
              </a:rPr>
              <a:t> </a:t>
            </a:r>
            <a:r>
              <a:rPr sz="2000" i="1" spc="-5" dirty="0">
                <a:latin typeface="Constantia"/>
                <a:cs typeface="Constantia"/>
              </a:rPr>
              <a:t>de</a:t>
            </a:r>
            <a:r>
              <a:rPr sz="2000" i="1" spc="5" dirty="0">
                <a:latin typeface="Constantia"/>
                <a:cs typeface="Constantia"/>
              </a:rPr>
              <a:t> </a:t>
            </a:r>
            <a:r>
              <a:rPr sz="2000" i="1" spc="-10" dirty="0">
                <a:latin typeface="Constantia"/>
                <a:cs typeface="Constantia"/>
              </a:rPr>
              <a:t>instrucciones</a:t>
            </a:r>
            <a:r>
              <a:rPr sz="2000" i="1" spc="70" dirty="0">
                <a:latin typeface="Constantia"/>
                <a:cs typeface="Constantia"/>
              </a:rPr>
              <a:t> </a:t>
            </a:r>
            <a:r>
              <a:rPr sz="2000" i="1" spc="-5" dirty="0">
                <a:latin typeface="Constantia"/>
                <a:cs typeface="Constantia"/>
              </a:rPr>
              <a:t>vía</a:t>
            </a:r>
            <a:r>
              <a:rPr sz="2000" i="1" spc="15" dirty="0">
                <a:latin typeface="Constantia"/>
                <a:cs typeface="Constantia"/>
              </a:rPr>
              <a:t> </a:t>
            </a:r>
            <a:r>
              <a:rPr sz="2000" i="1" spc="-10" dirty="0">
                <a:latin typeface="Constantia"/>
                <a:cs typeface="Constantia"/>
              </a:rPr>
              <a:t>línea</a:t>
            </a:r>
            <a:r>
              <a:rPr sz="2000" i="1" spc="10" dirty="0">
                <a:latin typeface="Constantia"/>
                <a:cs typeface="Constantia"/>
              </a:rPr>
              <a:t> </a:t>
            </a:r>
            <a:r>
              <a:rPr sz="2000" i="1" spc="-5" dirty="0">
                <a:latin typeface="Constantia"/>
                <a:cs typeface="Constantia"/>
              </a:rPr>
              <a:t>de</a:t>
            </a:r>
            <a:endParaRPr sz="2000">
              <a:latin typeface="Constantia"/>
              <a:cs typeface="Constantia"/>
            </a:endParaRPr>
          </a:p>
          <a:p>
            <a:pPr marL="12700">
              <a:lnSpc>
                <a:spcPct val="100000"/>
              </a:lnSpc>
            </a:pPr>
            <a:r>
              <a:rPr sz="2000" i="1" spc="-15" dirty="0">
                <a:latin typeface="Constantia"/>
                <a:cs typeface="Constantia"/>
              </a:rPr>
              <a:t>Comandos,</a:t>
            </a:r>
            <a:r>
              <a:rPr sz="2000" i="1" spc="80" dirty="0">
                <a:latin typeface="Constantia"/>
                <a:cs typeface="Constantia"/>
              </a:rPr>
              <a:t> </a:t>
            </a:r>
            <a:r>
              <a:rPr sz="2000" i="1" spc="-10" dirty="0">
                <a:latin typeface="Constantia"/>
                <a:cs typeface="Constantia"/>
              </a:rPr>
              <a:t>crear</a:t>
            </a:r>
            <a:r>
              <a:rPr sz="2000" i="1" spc="5" dirty="0">
                <a:latin typeface="Constantia"/>
                <a:cs typeface="Constantia"/>
              </a:rPr>
              <a:t> </a:t>
            </a:r>
            <a:r>
              <a:rPr sz="2000" i="1" spc="-10" dirty="0">
                <a:latin typeface="Constantia"/>
                <a:cs typeface="Constantia"/>
              </a:rPr>
              <a:t>la</a:t>
            </a:r>
            <a:r>
              <a:rPr sz="2000" i="1" spc="20" dirty="0">
                <a:latin typeface="Constantia"/>
                <a:cs typeface="Constantia"/>
              </a:rPr>
              <a:t> </a:t>
            </a:r>
            <a:r>
              <a:rPr sz="2000" i="1" spc="-5" dirty="0">
                <a:latin typeface="Constantia"/>
                <a:cs typeface="Constantia"/>
              </a:rPr>
              <a:t>configuración</a:t>
            </a:r>
            <a:r>
              <a:rPr sz="2000" i="1" spc="55" dirty="0">
                <a:latin typeface="Constantia"/>
                <a:cs typeface="Constantia"/>
              </a:rPr>
              <a:t> </a:t>
            </a:r>
            <a:r>
              <a:rPr sz="2000" i="1" spc="-5" dirty="0">
                <a:latin typeface="Constantia"/>
                <a:cs typeface="Constantia"/>
              </a:rPr>
              <a:t>básica</a:t>
            </a:r>
            <a:r>
              <a:rPr sz="2000" i="1" spc="20" dirty="0">
                <a:latin typeface="Constantia"/>
                <a:cs typeface="Constantia"/>
              </a:rPr>
              <a:t> </a:t>
            </a:r>
            <a:r>
              <a:rPr sz="2000" i="1" spc="-5" dirty="0">
                <a:latin typeface="Constantia"/>
                <a:cs typeface="Constantia"/>
              </a:rPr>
              <a:t>de</a:t>
            </a:r>
            <a:r>
              <a:rPr sz="2000" i="1" spc="15" dirty="0">
                <a:latin typeface="Constantia"/>
                <a:cs typeface="Constantia"/>
              </a:rPr>
              <a:t> </a:t>
            </a:r>
            <a:r>
              <a:rPr sz="2000" i="1" spc="-10" dirty="0">
                <a:latin typeface="Constantia"/>
                <a:cs typeface="Constantia"/>
              </a:rPr>
              <a:t>un</a:t>
            </a:r>
            <a:r>
              <a:rPr sz="2000" i="1" spc="30" dirty="0">
                <a:latin typeface="Constantia"/>
                <a:cs typeface="Constantia"/>
              </a:rPr>
              <a:t> </a:t>
            </a:r>
            <a:r>
              <a:rPr sz="2000" i="1" spc="-10" dirty="0">
                <a:latin typeface="Constantia"/>
                <a:cs typeface="Constantia"/>
              </a:rPr>
              <a:t>lenguaje»</a:t>
            </a:r>
            <a:endParaRPr sz="2000">
              <a:latin typeface="Constantia"/>
              <a:cs typeface="Constantia"/>
            </a:endParaRPr>
          </a:p>
        </p:txBody>
      </p:sp>
      <p:pic>
        <p:nvPicPr>
          <p:cNvPr id="4" name="object 4"/>
          <p:cNvPicPr/>
          <p:nvPr/>
        </p:nvPicPr>
        <p:blipFill>
          <a:blip r:embed="rId3" cstate="print"/>
          <a:stretch>
            <a:fillRect/>
          </a:stretch>
        </p:blipFill>
        <p:spPr>
          <a:xfrm>
            <a:off x="1679448" y="1990344"/>
            <a:ext cx="5843015" cy="328574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3" y="0"/>
            <a:ext cx="9145905" cy="5230495"/>
            <a:chOff x="-813" y="0"/>
            <a:chExt cx="9145905" cy="5230495"/>
          </a:xfrm>
        </p:grpSpPr>
        <p:pic>
          <p:nvPicPr>
            <p:cNvPr id="3" name="object 3"/>
            <p:cNvPicPr/>
            <p:nvPr/>
          </p:nvPicPr>
          <p:blipFill>
            <a:blip r:embed="rId2" cstate="print"/>
            <a:stretch>
              <a:fillRect/>
            </a:stretch>
          </p:blipFill>
          <p:spPr>
            <a:xfrm>
              <a:off x="-813" y="0"/>
              <a:ext cx="9145575" cy="1020572"/>
            </a:xfrm>
            <a:prstGeom prst="rect">
              <a:avLst/>
            </a:prstGeom>
          </p:spPr>
        </p:pic>
        <p:pic>
          <p:nvPicPr>
            <p:cNvPr id="4" name="object 4"/>
            <p:cNvPicPr/>
            <p:nvPr/>
          </p:nvPicPr>
          <p:blipFill>
            <a:blip r:embed="rId3" cstate="print"/>
            <a:stretch>
              <a:fillRect/>
            </a:stretch>
          </p:blipFill>
          <p:spPr>
            <a:xfrm>
              <a:off x="429767" y="908303"/>
              <a:ext cx="4102607" cy="4105655"/>
            </a:xfrm>
            <a:prstGeom prst="rect">
              <a:avLst/>
            </a:prstGeom>
          </p:spPr>
        </p:pic>
        <p:pic>
          <p:nvPicPr>
            <p:cNvPr id="5" name="object 5"/>
            <p:cNvPicPr/>
            <p:nvPr/>
          </p:nvPicPr>
          <p:blipFill>
            <a:blip r:embed="rId4" cstate="print"/>
            <a:stretch>
              <a:fillRect/>
            </a:stretch>
          </p:blipFill>
          <p:spPr>
            <a:xfrm>
              <a:off x="4532376" y="1124711"/>
              <a:ext cx="4029455" cy="4105655"/>
            </a:xfrm>
            <a:prstGeom prst="rect">
              <a:avLst/>
            </a:prstGeom>
          </p:spPr>
        </p:pic>
      </p:grpSp>
      <p:sp>
        <p:nvSpPr>
          <p:cNvPr id="6" name="object 6"/>
          <p:cNvSpPr txBox="1"/>
          <p:nvPr/>
        </p:nvSpPr>
        <p:spPr>
          <a:xfrm>
            <a:off x="2739389" y="5453278"/>
            <a:ext cx="3667125" cy="329565"/>
          </a:xfrm>
          <a:prstGeom prst="rect">
            <a:avLst/>
          </a:prstGeom>
        </p:spPr>
        <p:txBody>
          <a:bodyPr vert="horz" wrap="square" lIns="0" tIns="12065" rIns="0" bIns="0" rtlCol="0">
            <a:spAutoFit/>
          </a:bodyPr>
          <a:lstStyle/>
          <a:p>
            <a:pPr marL="12700">
              <a:lnSpc>
                <a:spcPct val="100000"/>
              </a:lnSpc>
              <a:spcBef>
                <a:spcPts val="95"/>
              </a:spcBef>
            </a:pPr>
            <a:r>
              <a:rPr sz="2000" i="1" spc="-5" dirty="0">
                <a:latin typeface="Constantia"/>
                <a:cs typeface="Constantia"/>
              </a:rPr>
              <a:t>« </a:t>
            </a:r>
            <a:r>
              <a:rPr sz="2000" i="1" spc="-10" dirty="0">
                <a:latin typeface="Constantia"/>
                <a:cs typeface="Constantia"/>
              </a:rPr>
              <a:t>En </a:t>
            </a:r>
            <a:r>
              <a:rPr sz="2000" i="1" spc="-15" dirty="0">
                <a:latin typeface="Constantia"/>
                <a:cs typeface="Constantia"/>
              </a:rPr>
              <a:t>nuestro</a:t>
            </a:r>
            <a:r>
              <a:rPr sz="2000" i="1" spc="65" dirty="0">
                <a:latin typeface="Constantia"/>
                <a:cs typeface="Constantia"/>
              </a:rPr>
              <a:t> </a:t>
            </a:r>
            <a:r>
              <a:rPr sz="2000" i="1" spc="-10" dirty="0">
                <a:latin typeface="Constantia"/>
                <a:cs typeface="Constantia"/>
              </a:rPr>
              <a:t>caso</a:t>
            </a:r>
            <a:r>
              <a:rPr sz="2000" i="1" spc="15" dirty="0">
                <a:latin typeface="Constantia"/>
                <a:cs typeface="Constantia"/>
              </a:rPr>
              <a:t> </a:t>
            </a:r>
            <a:r>
              <a:rPr sz="2000" i="1" spc="-15" dirty="0">
                <a:latin typeface="Constantia"/>
                <a:cs typeface="Constantia"/>
              </a:rPr>
              <a:t>vamos</a:t>
            </a:r>
            <a:r>
              <a:rPr sz="2000" i="1" spc="45" dirty="0">
                <a:latin typeface="Constantia"/>
                <a:cs typeface="Constantia"/>
              </a:rPr>
              <a:t> </a:t>
            </a:r>
            <a:r>
              <a:rPr sz="2000" i="1" spc="-5" dirty="0">
                <a:latin typeface="Constantia"/>
                <a:cs typeface="Constantia"/>
              </a:rPr>
              <a:t>a</a:t>
            </a:r>
            <a:r>
              <a:rPr sz="2000" i="1" spc="-10" dirty="0">
                <a:latin typeface="Constantia"/>
                <a:cs typeface="Constantia"/>
              </a:rPr>
              <a:t> usar:</a:t>
            </a:r>
            <a:r>
              <a:rPr sz="2000" i="1" spc="15" dirty="0">
                <a:latin typeface="Constantia"/>
                <a:cs typeface="Constantia"/>
              </a:rPr>
              <a:t> </a:t>
            </a:r>
            <a:r>
              <a:rPr sz="2000" i="1" spc="-5" dirty="0">
                <a:latin typeface="Constantia"/>
                <a:cs typeface="Constantia"/>
              </a:rPr>
              <a:t>»</a:t>
            </a:r>
            <a:endParaRPr sz="2000">
              <a:latin typeface="Constantia"/>
              <a:cs typeface="Constantia"/>
            </a:endParaRPr>
          </a:p>
        </p:txBody>
      </p:sp>
      <p:sp>
        <p:nvSpPr>
          <p:cNvPr id="7" name="object 7"/>
          <p:cNvSpPr txBox="1"/>
          <p:nvPr/>
        </p:nvSpPr>
        <p:spPr>
          <a:xfrm>
            <a:off x="2706751" y="5987309"/>
            <a:ext cx="3844925" cy="538480"/>
          </a:xfrm>
          <a:prstGeom prst="rect">
            <a:avLst/>
          </a:prstGeom>
        </p:spPr>
        <p:txBody>
          <a:bodyPr vert="horz" wrap="square" lIns="0" tIns="14605" rIns="0" bIns="0" rtlCol="0">
            <a:spAutoFit/>
          </a:bodyPr>
          <a:lstStyle/>
          <a:p>
            <a:pPr marL="12700">
              <a:lnSpc>
                <a:spcPct val="100000"/>
              </a:lnSpc>
              <a:spcBef>
                <a:spcPts val="115"/>
              </a:spcBef>
            </a:pPr>
            <a:r>
              <a:rPr sz="3350" i="1" spc="-515" dirty="0" err="1">
                <a:latin typeface="Trebuchet MS"/>
                <a:cs typeface="Trebuchet MS"/>
              </a:rPr>
              <a:t>n</a:t>
            </a:r>
            <a:r>
              <a:rPr sz="3350" i="1" spc="-580" dirty="0" err="1">
                <a:latin typeface="Trebuchet MS"/>
                <a:cs typeface="Trebuchet MS"/>
              </a:rPr>
              <a:t>p</a:t>
            </a:r>
            <a:r>
              <a:rPr sz="3350" i="1" spc="-120" dirty="0" err="1">
                <a:latin typeface="Trebuchet MS"/>
                <a:cs typeface="Trebuchet MS"/>
              </a:rPr>
              <a:t>m</a:t>
            </a:r>
            <a:r>
              <a:rPr lang="en-US" sz="3350" i="1" spc="-229" dirty="0" err="1">
                <a:latin typeface="Trebuchet MS"/>
                <a:cs typeface="Trebuchet MS"/>
              </a:rPr>
              <a:t>i</a:t>
            </a:r>
            <a:r>
              <a:rPr sz="3350" i="1" spc="-515" dirty="0">
                <a:latin typeface="Trebuchet MS"/>
                <a:cs typeface="Trebuchet MS"/>
              </a:rPr>
              <a:t> </a:t>
            </a:r>
            <a:r>
              <a:rPr sz="3350" i="1" spc="-555" dirty="0">
                <a:latin typeface="Trebuchet MS"/>
                <a:cs typeface="Trebuchet MS"/>
              </a:rPr>
              <a:t>e</a:t>
            </a:r>
            <a:r>
              <a:rPr sz="3350" i="1" spc="-440" dirty="0">
                <a:latin typeface="Trebuchet MS"/>
                <a:cs typeface="Trebuchet MS"/>
              </a:rPr>
              <a:t>x</a:t>
            </a:r>
            <a:r>
              <a:rPr sz="3350" i="1" spc="-580" dirty="0">
                <a:latin typeface="Trebuchet MS"/>
                <a:cs typeface="Trebuchet MS"/>
              </a:rPr>
              <a:t>p</a:t>
            </a:r>
            <a:r>
              <a:rPr sz="3350" i="1" spc="-400" dirty="0">
                <a:latin typeface="Trebuchet MS"/>
                <a:cs typeface="Trebuchet MS"/>
              </a:rPr>
              <a:t>r</a:t>
            </a:r>
            <a:r>
              <a:rPr sz="3350" i="1" spc="-555" dirty="0">
                <a:latin typeface="Trebuchet MS"/>
                <a:cs typeface="Trebuchet MS"/>
              </a:rPr>
              <a:t>e</a:t>
            </a:r>
            <a:r>
              <a:rPr sz="3350" i="1" spc="-215" dirty="0">
                <a:latin typeface="Trebuchet MS"/>
                <a:cs typeface="Trebuchet MS"/>
              </a:rPr>
              <a:t>s</a:t>
            </a:r>
            <a:r>
              <a:rPr sz="3350" i="1" spc="-195" dirty="0">
                <a:latin typeface="Trebuchet MS"/>
                <a:cs typeface="Trebuchet MS"/>
              </a:rPr>
              <a:t>s</a:t>
            </a:r>
            <a:r>
              <a:rPr sz="3350" i="1" spc="-80" dirty="0">
                <a:latin typeface="Trebuchet MS"/>
                <a:cs typeface="Trebuchet MS"/>
              </a:rPr>
              <a:t>-</a:t>
            </a:r>
            <a:r>
              <a:rPr sz="3350" i="1" spc="-390" dirty="0">
                <a:latin typeface="Trebuchet MS"/>
                <a:cs typeface="Trebuchet MS"/>
              </a:rPr>
              <a:t>g</a:t>
            </a:r>
            <a:r>
              <a:rPr sz="3350" i="1" spc="-540" dirty="0">
                <a:latin typeface="Trebuchet MS"/>
                <a:cs typeface="Trebuchet MS"/>
              </a:rPr>
              <a:t>en</a:t>
            </a:r>
            <a:r>
              <a:rPr sz="3350" i="1" spc="-545" dirty="0">
                <a:latin typeface="Trebuchet MS"/>
                <a:cs typeface="Trebuchet MS"/>
              </a:rPr>
              <a:t>e</a:t>
            </a:r>
            <a:r>
              <a:rPr sz="3350" i="1" spc="-390" dirty="0">
                <a:latin typeface="Trebuchet MS"/>
                <a:cs typeface="Trebuchet MS"/>
              </a:rPr>
              <a:t>r</a:t>
            </a:r>
            <a:r>
              <a:rPr sz="3350" i="1" spc="-465" dirty="0">
                <a:latin typeface="Trebuchet MS"/>
                <a:cs typeface="Trebuchet MS"/>
              </a:rPr>
              <a:t>a</a:t>
            </a:r>
            <a:r>
              <a:rPr sz="3350" i="1" spc="-575" dirty="0">
                <a:latin typeface="Trebuchet MS"/>
                <a:cs typeface="Trebuchet MS"/>
              </a:rPr>
              <a:t>t</a:t>
            </a:r>
            <a:r>
              <a:rPr sz="3350" i="1" spc="-590" dirty="0">
                <a:latin typeface="Trebuchet MS"/>
                <a:cs typeface="Trebuchet MS"/>
              </a:rPr>
              <a:t>o</a:t>
            </a:r>
            <a:r>
              <a:rPr sz="3350" i="1" spc="245" dirty="0">
                <a:latin typeface="Trebuchet MS"/>
                <a:cs typeface="Trebuchet MS"/>
              </a:rPr>
              <a:t>r</a:t>
            </a:r>
            <a:r>
              <a:rPr sz="3350" i="1" spc="-80" dirty="0">
                <a:latin typeface="Trebuchet MS"/>
                <a:cs typeface="Trebuchet MS"/>
              </a:rPr>
              <a:t>-</a:t>
            </a:r>
            <a:r>
              <a:rPr sz="3350" i="1" spc="35" dirty="0">
                <a:latin typeface="Trebuchet MS"/>
                <a:cs typeface="Trebuchet MS"/>
              </a:rPr>
              <a:t>g</a:t>
            </a:r>
            <a:endParaRPr sz="3350" dirty="0">
              <a:latin typeface="Trebuchet MS"/>
              <a:cs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2050" y="981713"/>
            <a:ext cx="5229225" cy="827405"/>
          </a:xfrm>
          <a:prstGeom prst="rect">
            <a:avLst/>
          </a:prstGeom>
        </p:spPr>
        <p:txBody>
          <a:bodyPr vert="horz" wrap="square" lIns="0" tIns="13970" rIns="0" bIns="0" rtlCol="0">
            <a:spAutoFit/>
          </a:bodyPr>
          <a:lstStyle/>
          <a:p>
            <a:pPr marL="12700">
              <a:lnSpc>
                <a:spcPct val="100000"/>
              </a:lnSpc>
              <a:spcBef>
                <a:spcPts val="110"/>
              </a:spcBef>
            </a:pPr>
            <a:r>
              <a:rPr spc="-95" dirty="0"/>
              <a:t>Características</a:t>
            </a:r>
            <a:r>
              <a:rPr spc="-280" dirty="0"/>
              <a:t> </a:t>
            </a:r>
            <a:r>
              <a:rPr spc="-45" dirty="0"/>
              <a:t>de</a:t>
            </a:r>
          </a:p>
        </p:txBody>
      </p:sp>
      <p:pic>
        <p:nvPicPr>
          <p:cNvPr id="3" name="object 3"/>
          <p:cNvPicPr/>
          <p:nvPr/>
        </p:nvPicPr>
        <p:blipFill>
          <a:blip r:embed="rId2" cstate="print"/>
          <a:stretch>
            <a:fillRect/>
          </a:stretch>
        </p:blipFill>
        <p:spPr>
          <a:xfrm>
            <a:off x="6516623" y="868680"/>
            <a:ext cx="1871472" cy="1146048"/>
          </a:xfrm>
          <a:prstGeom prst="rect">
            <a:avLst/>
          </a:prstGeom>
        </p:spPr>
      </p:pic>
      <p:pic>
        <p:nvPicPr>
          <p:cNvPr id="4" name="object 4"/>
          <p:cNvPicPr/>
          <p:nvPr/>
        </p:nvPicPr>
        <p:blipFill>
          <a:blip r:embed="rId3" cstate="print"/>
          <a:stretch>
            <a:fillRect/>
          </a:stretch>
        </p:blipFill>
        <p:spPr>
          <a:xfrm>
            <a:off x="2916935" y="2350007"/>
            <a:ext cx="3499104" cy="3023616"/>
          </a:xfrm>
          <a:prstGeom prst="rect">
            <a:avLst/>
          </a:prstGeom>
        </p:spPr>
      </p:pic>
      <p:sp>
        <p:nvSpPr>
          <p:cNvPr id="5" name="object 5"/>
          <p:cNvSpPr txBox="1"/>
          <p:nvPr/>
        </p:nvSpPr>
        <p:spPr>
          <a:xfrm>
            <a:off x="1410716" y="5778195"/>
            <a:ext cx="6612890"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Constantia"/>
                <a:cs typeface="Constantia"/>
              </a:rPr>
              <a:t>«</a:t>
            </a:r>
            <a:r>
              <a:rPr sz="2400" i="1" spc="-55" dirty="0">
                <a:latin typeface="Constantia"/>
                <a:cs typeface="Constantia"/>
              </a:rPr>
              <a:t> </a:t>
            </a:r>
            <a:r>
              <a:rPr sz="2400" i="1" dirty="0">
                <a:latin typeface="Constantia"/>
                <a:cs typeface="Constantia"/>
              </a:rPr>
              <a:t>V8,</a:t>
            </a:r>
            <a:r>
              <a:rPr sz="2400" i="1" spc="-35" dirty="0">
                <a:latin typeface="Constantia"/>
                <a:cs typeface="Constantia"/>
              </a:rPr>
              <a:t> </a:t>
            </a:r>
            <a:r>
              <a:rPr sz="2400" i="1" spc="-20" dirty="0">
                <a:latin typeface="Constantia"/>
                <a:cs typeface="Constantia"/>
              </a:rPr>
              <a:t>Motor</a:t>
            </a:r>
            <a:r>
              <a:rPr sz="2400" i="1" spc="15" dirty="0">
                <a:latin typeface="Constantia"/>
                <a:cs typeface="Constantia"/>
              </a:rPr>
              <a:t> </a:t>
            </a:r>
            <a:r>
              <a:rPr sz="2400" i="1" dirty="0">
                <a:latin typeface="Constantia"/>
                <a:cs typeface="Constantia"/>
              </a:rPr>
              <a:t>de</a:t>
            </a:r>
            <a:r>
              <a:rPr sz="2400" i="1" spc="-10" dirty="0">
                <a:latin typeface="Constantia"/>
                <a:cs typeface="Constantia"/>
              </a:rPr>
              <a:t> </a:t>
            </a:r>
            <a:r>
              <a:rPr sz="2400" i="1" spc="-5" dirty="0">
                <a:latin typeface="Constantia"/>
                <a:cs typeface="Constantia"/>
              </a:rPr>
              <a:t>código</a:t>
            </a:r>
            <a:r>
              <a:rPr sz="2400" i="1" dirty="0">
                <a:latin typeface="Constantia"/>
                <a:cs typeface="Constantia"/>
              </a:rPr>
              <a:t> </a:t>
            </a:r>
            <a:r>
              <a:rPr sz="2400" i="1" spc="-15" dirty="0">
                <a:latin typeface="Constantia"/>
                <a:cs typeface="Constantia"/>
              </a:rPr>
              <a:t>abierto.</a:t>
            </a:r>
            <a:r>
              <a:rPr sz="2400" i="1" spc="15" dirty="0">
                <a:latin typeface="Constantia"/>
                <a:cs typeface="Constantia"/>
              </a:rPr>
              <a:t> </a:t>
            </a:r>
            <a:r>
              <a:rPr sz="2400" i="1" spc="-10" dirty="0">
                <a:latin typeface="Constantia"/>
                <a:cs typeface="Constantia"/>
              </a:rPr>
              <a:t>Creado</a:t>
            </a:r>
            <a:r>
              <a:rPr sz="2400" i="1" dirty="0">
                <a:latin typeface="Constantia"/>
                <a:cs typeface="Constantia"/>
              </a:rPr>
              <a:t> </a:t>
            </a:r>
            <a:r>
              <a:rPr sz="2400" i="1" spc="-5" dirty="0">
                <a:latin typeface="Constantia"/>
                <a:cs typeface="Constantia"/>
              </a:rPr>
              <a:t>por</a:t>
            </a:r>
            <a:r>
              <a:rPr sz="2400" i="1" spc="15" dirty="0">
                <a:latin typeface="Constantia"/>
                <a:cs typeface="Constantia"/>
              </a:rPr>
              <a:t> </a:t>
            </a:r>
            <a:r>
              <a:rPr sz="2400" i="1" spc="-10" dirty="0">
                <a:latin typeface="Constantia"/>
                <a:cs typeface="Constantia"/>
              </a:rPr>
              <a:t>Google</a:t>
            </a:r>
            <a:r>
              <a:rPr sz="2400" i="1" spc="10" dirty="0">
                <a:latin typeface="Constantia"/>
                <a:cs typeface="Constantia"/>
              </a:rPr>
              <a:t> </a:t>
            </a:r>
            <a:r>
              <a:rPr sz="2400" i="1" dirty="0">
                <a:latin typeface="Constantia"/>
                <a:cs typeface="Constantia"/>
              </a:rPr>
              <a:t>»</a:t>
            </a:r>
            <a:endParaRPr sz="2400">
              <a:latin typeface="Constantia"/>
              <a:cs typeface="Constant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1739" y="981713"/>
            <a:ext cx="5230495" cy="827405"/>
          </a:xfrm>
          <a:prstGeom prst="rect">
            <a:avLst/>
          </a:prstGeom>
        </p:spPr>
        <p:txBody>
          <a:bodyPr vert="horz" wrap="square" lIns="0" tIns="13970" rIns="0" bIns="0" rtlCol="0">
            <a:spAutoFit/>
          </a:bodyPr>
          <a:lstStyle/>
          <a:p>
            <a:pPr marL="12700">
              <a:lnSpc>
                <a:spcPct val="100000"/>
              </a:lnSpc>
              <a:spcBef>
                <a:spcPts val="110"/>
              </a:spcBef>
            </a:pPr>
            <a:r>
              <a:rPr spc="-95" dirty="0"/>
              <a:t>Características</a:t>
            </a:r>
            <a:r>
              <a:rPr spc="-280" dirty="0"/>
              <a:t> </a:t>
            </a:r>
            <a:r>
              <a:rPr spc="-45" dirty="0"/>
              <a:t>de</a:t>
            </a:r>
          </a:p>
        </p:txBody>
      </p:sp>
      <p:pic>
        <p:nvPicPr>
          <p:cNvPr id="3" name="object 3"/>
          <p:cNvPicPr/>
          <p:nvPr/>
        </p:nvPicPr>
        <p:blipFill>
          <a:blip r:embed="rId2" cstate="print"/>
          <a:stretch>
            <a:fillRect/>
          </a:stretch>
        </p:blipFill>
        <p:spPr>
          <a:xfrm>
            <a:off x="6659880" y="880872"/>
            <a:ext cx="1874520" cy="1146048"/>
          </a:xfrm>
          <a:prstGeom prst="rect">
            <a:avLst/>
          </a:prstGeom>
        </p:spPr>
      </p:pic>
      <p:sp>
        <p:nvSpPr>
          <p:cNvPr id="4" name="object 4"/>
          <p:cNvSpPr txBox="1"/>
          <p:nvPr/>
        </p:nvSpPr>
        <p:spPr>
          <a:xfrm>
            <a:off x="2826511" y="5894933"/>
            <a:ext cx="3455035" cy="391160"/>
          </a:xfrm>
          <a:prstGeom prst="rect">
            <a:avLst/>
          </a:prstGeom>
        </p:spPr>
        <p:txBody>
          <a:bodyPr vert="horz" wrap="square" lIns="0" tIns="12700" rIns="0" bIns="0" rtlCol="0">
            <a:spAutoFit/>
          </a:bodyPr>
          <a:lstStyle/>
          <a:p>
            <a:pPr marL="12700">
              <a:lnSpc>
                <a:spcPct val="100000"/>
              </a:lnSpc>
              <a:spcBef>
                <a:spcPts val="100"/>
              </a:spcBef>
            </a:pPr>
            <a:r>
              <a:rPr sz="2400" i="1" dirty="0">
                <a:latin typeface="Constantia"/>
                <a:cs typeface="Constantia"/>
              </a:rPr>
              <a:t>«</a:t>
            </a:r>
            <a:r>
              <a:rPr sz="2400" i="1" spc="-70" dirty="0">
                <a:latin typeface="Constantia"/>
                <a:cs typeface="Constantia"/>
              </a:rPr>
              <a:t> </a:t>
            </a:r>
            <a:r>
              <a:rPr sz="2400" i="1" spc="-10" dirty="0">
                <a:latin typeface="Constantia"/>
                <a:cs typeface="Constantia"/>
              </a:rPr>
              <a:t>Arquitectura</a:t>
            </a:r>
            <a:r>
              <a:rPr sz="2400" i="1" spc="-70" dirty="0">
                <a:latin typeface="Constantia"/>
                <a:cs typeface="Constantia"/>
              </a:rPr>
              <a:t> </a:t>
            </a:r>
            <a:r>
              <a:rPr sz="2400" i="1" dirty="0">
                <a:latin typeface="Constantia"/>
                <a:cs typeface="Constantia"/>
              </a:rPr>
              <a:t>Unificada</a:t>
            </a:r>
            <a:r>
              <a:rPr sz="2400" i="1" spc="5" dirty="0">
                <a:latin typeface="Constantia"/>
                <a:cs typeface="Constantia"/>
              </a:rPr>
              <a:t> </a:t>
            </a:r>
            <a:r>
              <a:rPr sz="2400" i="1" dirty="0">
                <a:latin typeface="Constantia"/>
                <a:cs typeface="Constantia"/>
              </a:rPr>
              <a:t>»</a:t>
            </a:r>
            <a:endParaRPr sz="2400">
              <a:latin typeface="Constantia"/>
              <a:cs typeface="Constantia"/>
            </a:endParaRPr>
          </a:p>
        </p:txBody>
      </p:sp>
      <p:pic>
        <p:nvPicPr>
          <p:cNvPr id="5" name="object 5"/>
          <p:cNvPicPr/>
          <p:nvPr/>
        </p:nvPicPr>
        <p:blipFill>
          <a:blip r:embed="rId3" cstate="print"/>
          <a:stretch>
            <a:fillRect/>
          </a:stretch>
        </p:blipFill>
        <p:spPr>
          <a:xfrm>
            <a:off x="1981200" y="2130552"/>
            <a:ext cx="5181600" cy="377647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201</TotalTime>
  <Words>2124</Words>
  <Application>Microsoft Office PowerPoint</Application>
  <PresentationFormat>Presentación en pantalla (4:3)</PresentationFormat>
  <Paragraphs>185</Paragraphs>
  <Slides>71</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71</vt:i4>
      </vt:variant>
    </vt:vector>
  </HeadingPairs>
  <TitlesOfParts>
    <vt:vector size="79" baseType="lpstr">
      <vt:lpstr>arial</vt:lpstr>
      <vt:lpstr>arial</vt:lpstr>
      <vt:lpstr>Calibri</vt:lpstr>
      <vt:lpstr>Constantia</vt:lpstr>
      <vt:lpstr>Microsoft Sans Serif</vt:lpstr>
      <vt:lpstr>Open Sans</vt:lpstr>
      <vt:lpstr>Trebuchet MS</vt:lpstr>
      <vt:lpstr>Office Theme</vt:lpstr>
      <vt:lpstr>Sobre Node.js</vt:lpstr>
      <vt:lpstr>node.js</vt:lpstr>
      <vt:lpstr>¿Qué es</vt:lpstr>
      <vt:lpstr>¿Qué es realmente</vt:lpstr>
      <vt:lpstr>¿Qué es realmente</vt:lpstr>
      <vt:lpstr>Node.js</vt:lpstr>
      <vt:lpstr>Node.js</vt:lpstr>
      <vt:lpstr>Características de</vt:lpstr>
      <vt:lpstr>Características de</vt:lpstr>
      <vt:lpstr>Características de</vt:lpstr>
      <vt:lpstr>Características de</vt:lpstr>
      <vt:lpstr>Características de</vt:lpstr>
      <vt:lpstr>Infraestructura de</vt:lpstr>
      <vt:lpstr>JavaScript “sin restricciones”</vt:lpstr>
      <vt:lpstr>Programación asíncrona</vt:lpstr>
      <vt:lpstr>Programación asíncrona</vt:lpstr>
      <vt:lpstr>Programación asíncrona</vt:lpstr>
      <vt:lpstr>Programación asíncrona</vt:lpstr>
      <vt:lpstr>Programación asíncrona</vt:lpstr>
      <vt:lpstr>Programación asíncrona</vt:lpstr>
      <vt:lpstr>Programación asíncrona</vt:lpstr>
      <vt:lpstr>Concurrencia y paralelismo</vt:lpstr>
      <vt:lpstr>Operaciones CPU-Bound vs. I/O-Bound</vt:lpstr>
      <vt:lpstr>Operaciones CPU-Bound vs. I/O-Bound</vt:lpstr>
      <vt:lpstr>Bloqueante vs No Bloqueante</vt:lpstr>
      <vt:lpstr>Bloqueante vs No Bloqueante</vt:lpstr>
      <vt:lpstr>Bloqueante vs No Bloqueante</vt:lpstr>
      <vt:lpstr>Bloqueante vs No Bloqueante</vt:lpstr>
      <vt:lpstr>Síncrono vs asíncrono</vt:lpstr>
      <vt:lpstr>Single Thread</vt:lpstr>
      <vt:lpstr>Single Thread</vt:lpstr>
      <vt:lpstr>Operación I/O asíncrona</vt:lpstr>
      <vt:lpstr>Operación I/O asíncrona</vt:lpstr>
      <vt:lpstr>Loop de eventos</vt:lpstr>
      <vt:lpstr>Presentación de PowerPoint</vt:lpstr>
      <vt:lpstr>Presentación de PowerPoint</vt:lpstr>
      <vt:lpstr>Presentación de PowerPoint</vt:lpstr>
      <vt:lpstr>Presentación de PowerPoint</vt:lpstr>
      <vt:lpstr>Presentación de PowerPoint</vt:lpstr>
      <vt:lpstr>Core de</vt:lpstr>
      <vt:lpstr>Core de</vt:lpstr>
      <vt:lpstr>Core de</vt:lpstr>
      <vt:lpstr>express</vt:lpstr>
      <vt:lpstr>¿Qué es</vt:lpstr>
      <vt:lpstr>Funcionamiento de</vt:lpstr>
      <vt:lpstr>Presentación de PowerPoint</vt:lpstr>
      <vt:lpstr>¿Qué es</vt:lpstr>
      <vt:lpstr>Algunos Paquetes de</vt:lpstr>
      <vt:lpstr>pug.js</vt:lpstr>
      <vt:lpstr>¿Qué es</vt:lpstr>
      <vt:lpstr>¿Qué es un Preprocesador?</vt:lpstr>
      <vt:lpstr>¡Cuidado con la Indentación!</vt:lpstr>
      <vt:lpstr>mongodb</vt:lpstr>
      <vt:lpstr>¿Qué es</vt:lpstr>
      <vt:lpstr>Compass</vt:lpstr>
      <vt:lpstr>sql vs nosql</vt:lpstr>
      <vt:lpstr>SQL vs NoSQL</vt:lpstr>
      <vt:lpstr>Presentación de PowerPoint</vt:lpstr>
      <vt:lpstr>Presentación de PowerPoint</vt:lpstr>
      <vt:lpstr>crud vs rest</vt:lpstr>
      <vt:lpstr>CRUD   REST</vt:lpstr>
      <vt:lpstr>Comparativa</vt:lpstr>
      <vt:lpstr>Estructuración</vt:lpstr>
      <vt:lpstr>Estructuración</vt:lpstr>
      <vt:lpstr>Tech Stack</vt:lpstr>
      <vt:lpstr>Tech Stack / Full-Stack</vt:lpstr>
      <vt:lpstr>Tech Stack / Full-Stack</vt:lpstr>
      <vt:lpstr>Tech Stack / Full-Stack</vt:lpstr>
      <vt:lpstr>Presentación de PowerPoint</vt:lpstr>
      <vt:lpstr>¿Qué son los CLI?</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Norbey Danilo Muñoz Cañon</cp:lastModifiedBy>
  <cp:revision>4</cp:revision>
  <dcterms:created xsi:type="dcterms:W3CDTF">2023-06-06T00:50:42Z</dcterms:created>
  <dcterms:modified xsi:type="dcterms:W3CDTF">2023-11-08T18:07:46Z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2023-03-10T00:00:00Z</vt:filetime>
  </property>
  <property fmtid="{D5CDD505-2E9C-101B-9397-08002B2CF9AE}" pid="3" name="Creator">
    <vt:lpwstr>Microsoft® PowerPoint® 2016</vt:lpwstr>
  </property>
  <property fmtid="{D5CDD505-2E9C-101B-9397-08002B2CF9AE}" pid="4" name="LastSaved">
    <vt:filetime>2023-06-06T00:00:00Z</vt:filetime>
  </property>
</Properties>
</file>